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72" r:id="rId8"/>
    <p:sldId id="273" r:id="rId9"/>
    <p:sldId id="263" r:id="rId10"/>
    <p:sldId id="262" r:id="rId11"/>
    <p:sldId id="270" r:id="rId12"/>
    <p:sldId id="271" r:id="rId13"/>
    <p:sldId id="264" r:id="rId14"/>
    <p:sldId id="265" r:id="rId15"/>
    <p:sldId id="266" r:id="rId16"/>
    <p:sldId id="267" r:id="rId17"/>
    <p:sldId id="268" r:id="rId18"/>
    <p:sldId id="269" r:id="rId19"/>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0" d="100"/>
          <a:sy n="70" d="100"/>
        </p:scale>
        <p:origin x="-1302" y="-90"/>
      </p:cViewPr>
      <p:guideLst>
        <p:guide orient="horz" pos="572"/>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E5D02A-274F-4F32-A81A-F461B75C037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id-ID"/>
        </a:p>
      </dgm:t>
    </dgm:pt>
    <dgm:pt modelId="{3E000714-2733-4E22-8568-D968C868F177}">
      <dgm:prSet phldrT="[Text]" custT="1"/>
      <dgm:spPr/>
      <dgm:t>
        <a:bodyPr/>
        <a:lstStyle/>
        <a:p>
          <a:r>
            <a:rPr lang="id-ID" sz="2800" b="1" smtClean="0"/>
            <a:t>Kekuasaan Raja dikurangi </a:t>
          </a:r>
          <a:r>
            <a:rPr lang="id-ID" sz="2300" smtClean="0">
              <a:sym typeface="Wingdings" pitchFamily="2" charset="2"/>
            </a:rPr>
            <a:t> Magna Charta di England</a:t>
          </a:r>
          <a:endParaRPr lang="id-ID" sz="2300"/>
        </a:p>
      </dgm:t>
    </dgm:pt>
    <dgm:pt modelId="{A9E93B73-6392-4FC8-A933-71DC1A052948}" type="parTrans" cxnId="{D4151074-94F3-436F-B5A1-33336EBF3148}">
      <dgm:prSet/>
      <dgm:spPr/>
      <dgm:t>
        <a:bodyPr/>
        <a:lstStyle/>
        <a:p>
          <a:endParaRPr lang="id-ID"/>
        </a:p>
      </dgm:t>
    </dgm:pt>
    <dgm:pt modelId="{F465FDB1-FAD7-4153-B0EC-7BA6FDE3625A}" type="sibTrans" cxnId="{D4151074-94F3-436F-B5A1-33336EBF3148}">
      <dgm:prSet/>
      <dgm:spPr/>
      <dgm:t>
        <a:bodyPr/>
        <a:lstStyle/>
        <a:p>
          <a:endParaRPr lang="id-ID"/>
        </a:p>
      </dgm:t>
    </dgm:pt>
    <dgm:pt modelId="{6BFF5B82-0C3A-44C2-9FCA-17C1796DF6E2}">
      <dgm:prSet phldrT="[Text]" custT="1"/>
      <dgm:spPr/>
      <dgm:t>
        <a:bodyPr/>
        <a:lstStyle/>
        <a:p>
          <a:r>
            <a:rPr lang="id-ID" sz="2800" b="1" smtClean="0"/>
            <a:t>Lahir Sekulerisme</a:t>
          </a:r>
          <a:r>
            <a:rPr lang="id-ID" sz="2300" smtClean="0"/>
            <a:t>: </a:t>
          </a:r>
          <a:r>
            <a:rPr lang="en-US" sz="2300" b="0" i="1" smtClean="0"/>
            <a:t>"Then give to Caesar what is Caesar's, and to God what is God's."</a:t>
          </a:r>
          <a:endParaRPr lang="id-ID" sz="2300" i="1"/>
        </a:p>
      </dgm:t>
    </dgm:pt>
    <dgm:pt modelId="{77E729F1-E1D5-4E9B-AED2-E5DFAD5E2258}" type="parTrans" cxnId="{3B564FE9-EBFE-41B0-A5A5-5068C91A9A0E}">
      <dgm:prSet/>
      <dgm:spPr/>
      <dgm:t>
        <a:bodyPr/>
        <a:lstStyle/>
        <a:p>
          <a:endParaRPr lang="id-ID"/>
        </a:p>
      </dgm:t>
    </dgm:pt>
    <dgm:pt modelId="{3DE37E78-3E92-4412-9132-588F700C0CE4}" type="sibTrans" cxnId="{3B564FE9-EBFE-41B0-A5A5-5068C91A9A0E}">
      <dgm:prSet/>
      <dgm:spPr/>
      <dgm:t>
        <a:bodyPr/>
        <a:lstStyle/>
        <a:p>
          <a:endParaRPr lang="id-ID"/>
        </a:p>
      </dgm:t>
    </dgm:pt>
    <dgm:pt modelId="{1A7D72C8-D82E-4300-81C5-952ED05F658F}">
      <dgm:prSet phldrT="[Text]" phldr="1"/>
      <dgm:spPr/>
      <dgm:t>
        <a:bodyPr/>
        <a:lstStyle/>
        <a:p>
          <a:endParaRPr lang="id-ID"/>
        </a:p>
      </dgm:t>
    </dgm:pt>
    <dgm:pt modelId="{83981038-2328-41B5-A393-3F4A9AF2BD5B}" type="parTrans" cxnId="{B45F0C8B-2DB7-4FB0-815D-DBDD7D1DC718}">
      <dgm:prSet/>
      <dgm:spPr/>
      <dgm:t>
        <a:bodyPr/>
        <a:lstStyle/>
        <a:p>
          <a:endParaRPr lang="id-ID"/>
        </a:p>
      </dgm:t>
    </dgm:pt>
    <dgm:pt modelId="{54B58C7D-C82F-452D-82F5-A0FA521E90CD}" type="sibTrans" cxnId="{B45F0C8B-2DB7-4FB0-815D-DBDD7D1DC718}">
      <dgm:prSet/>
      <dgm:spPr/>
      <dgm:t>
        <a:bodyPr/>
        <a:lstStyle/>
        <a:p>
          <a:endParaRPr lang="id-ID"/>
        </a:p>
      </dgm:t>
    </dgm:pt>
    <dgm:pt modelId="{E6376896-13D4-4DB6-AE3D-9246A8BFA1DB}" type="pres">
      <dgm:prSet presAssocID="{10E5D02A-274F-4F32-A81A-F461B75C0370}" presName="outerComposite" presStyleCnt="0">
        <dgm:presLayoutVars>
          <dgm:chMax val="5"/>
          <dgm:dir/>
          <dgm:resizeHandles val="exact"/>
        </dgm:presLayoutVars>
      </dgm:prSet>
      <dgm:spPr/>
    </dgm:pt>
    <dgm:pt modelId="{0A57C231-C45A-4DEA-95CF-F3684B53F145}" type="pres">
      <dgm:prSet presAssocID="{10E5D02A-274F-4F32-A81A-F461B75C0370}" presName="dummyMaxCanvas" presStyleCnt="0">
        <dgm:presLayoutVars/>
      </dgm:prSet>
      <dgm:spPr/>
    </dgm:pt>
    <dgm:pt modelId="{55B836C3-2D06-4BCF-AF27-672584EF4B4F}" type="pres">
      <dgm:prSet presAssocID="{10E5D02A-274F-4F32-A81A-F461B75C0370}" presName="ThreeNodes_1" presStyleLbl="node1" presStyleIdx="0" presStyleCnt="3">
        <dgm:presLayoutVars>
          <dgm:bulletEnabled val="1"/>
        </dgm:presLayoutVars>
      </dgm:prSet>
      <dgm:spPr/>
      <dgm:t>
        <a:bodyPr/>
        <a:lstStyle/>
        <a:p>
          <a:endParaRPr lang="id-ID"/>
        </a:p>
      </dgm:t>
    </dgm:pt>
    <dgm:pt modelId="{B48C243C-06C8-47BD-A9B9-4ABF0554459B}" type="pres">
      <dgm:prSet presAssocID="{10E5D02A-274F-4F32-A81A-F461B75C0370}" presName="ThreeNodes_2" presStyleLbl="node1" presStyleIdx="1" presStyleCnt="3">
        <dgm:presLayoutVars>
          <dgm:bulletEnabled val="1"/>
        </dgm:presLayoutVars>
      </dgm:prSet>
      <dgm:spPr/>
      <dgm:t>
        <a:bodyPr/>
        <a:lstStyle/>
        <a:p>
          <a:endParaRPr lang="id-ID"/>
        </a:p>
      </dgm:t>
    </dgm:pt>
    <dgm:pt modelId="{361C1154-DBC7-4CED-B141-0F3F291A150F}" type="pres">
      <dgm:prSet presAssocID="{10E5D02A-274F-4F32-A81A-F461B75C0370}" presName="ThreeNodes_3" presStyleLbl="node1" presStyleIdx="2" presStyleCnt="3">
        <dgm:presLayoutVars>
          <dgm:bulletEnabled val="1"/>
        </dgm:presLayoutVars>
      </dgm:prSet>
      <dgm:spPr/>
    </dgm:pt>
    <dgm:pt modelId="{AE2716DF-7353-41FB-B0A8-A4BD10934EDC}" type="pres">
      <dgm:prSet presAssocID="{10E5D02A-274F-4F32-A81A-F461B75C0370}" presName="ThreeConn_1-2" presStyleLbl="fgAccFollowNode1" presStyleIdx="0" presStyleCnt="2">
        <dgm:presLayoutVars>
          <dgm:bulletEnabled val="1"/>
        </dgm:presLayoutVars>
      </dgm:prSet>
      <dgm:spPr/>
    </dgm:pt>
    <dgm:pt modelId="{B664F544-AD50-4B0B-9240-29FE26035C6D}" type="pres">
      <dgm:prSet presAssocID="{10E5D02A-274F-4F32-A81A-F461B75C0370}" presName="ThreeConn_2-3" presStyleLbl="fgAccFollowNode1" presStyleIdx="1" presStyleCnt="2">
        <dgm:presLayoutVars>
          <dgm:bulletEnabled val="1"/>
        </dgm:presLayoutVars>
      </dgm:prSet>
      <dgm:spPr/>
    </dgm:pt>
    <dgm:pt modelId="{9AD7498A-2B81-4CC6-A931-E6571AF9F302}" type="pres">
      <dgm:prSet presAssocID="{10E5D02A-274F-4F32-A81A-F461B75C0370}" presName="ThreeNodes_1_text" presStyleLbl="node1" presStyleIdx="2" presStyleCnt="3">
        <dgm:presLayoutVars>
          <dgm:bulletEnabled val="1"/>
        </dgm:presLayoutVars>
      </dgm:prSet>
      <dgm:spPr/>
      <dgm:t>
        <a:bodyPr/>
        <a:lstStyle/>
        <a:p>
          <a:endParaRPr lang="id-ID"/>
        </a:p>
      </dgm:t>
    </dgm:pt>
    <dgm:pt modelId="{7A85438A-D26D-4688-A157-521D27B79C06}" type="pres">
      <dgm:prSet presAssocID="{10E5D02A-274F-4F32-A81A-F461B75C0370}" presName="ThreeNodes_2_text" presStyleLbl="node1" presStyleIdx="2" presStyleCnt="3">
        <dgm:presLayoutVars>
          <dgm:bulletEnabled val="1"/>
        </dgm:presLayoutVars>
      </dgm:prSet>
      <dgm:spPr/>
      <dgm:t>
        <a:bodyPr/>
        <a:lstStyle/>
        <a:p>
          <a:endParaRPr lang="id-ID"/>
        </a:p>
      </dgm:t>
    </dgm:pt>
    <dgm:pt modelId="{BD11F9A2-3538-4A4E-B954-B2C821097D24}" type="pres">
      <dgm:prSet presAssocID="{10E5D02A-274F-4F32-A81A-F461B75C0370}" presName="ThreeNodes_3_text" presStyleLbl="node1" presStyleIdx="2" presStyleCnt="3">
        <dgm:presLayoutVars>
          <dgm:bulletEnabled val="1"/>
        </dgm:presLayoutVars>
      </dgm:prSet>
      <dgm:spPr/>
    </dgm:pt>
  </dgm:ptLst>
  <dgm:cxnLst>
    <dgm:cxn modelId="{4B531C15-AE08-4919-AEEE-B31AF36EDB05}" type="presOf" srcId="{3E000714-2733-4E22-8568-D968C868F177}" destId="{55B836C3-2D06-4BCF-AF27-672584EF4B4F}" srcOrd="0" destOrd="0" presId="urn:microsoft.com/office/officeart/2005/8/layout/vProcess5"/>
    <dgm:cxn modelId="{B45F0C8B-2DB7-4FB0-815D-DBDD7D1DC718}" srcId="{10E5D02A-274F-4F32-A81A-F461B75C0370}" destId="{1A7D72C8-D82E-4300-81C5-952ED05F658F}" srcOrd="2" destOrd="0" parTransId="{83981038-2328-41B5-A393-3F4A9AF2BD5B}" sibTransId="{54B58C7D-C82F-452D-82F5-A0FA521E90CD}"/>
    <dgm:cxn modelId="{26D8FE5A-6793-4BF0-A4C4-5B21E89A67D6}" type="presOf" srcId="{3E000714-2733-4E22-8568-D968C868F177}" destId="{9AD7498A-2B81-4CC6-A931-E6571AF9F302}" srcOrd="1" destOrd="0" presId="urn:microsoft.com/office/officeart/2005/8/layout/vProcess5"/>
    <dgm:cxn modelId="{D4151074-94F3-436F-B5A1-33336EBF3148}" srcId="{10E5D02A-274F-4F32-A81A-F461B75C0370}" destId="{3E000714-2733-4E22-8568-D968C868F177}" srcOrd="0" destOrd="0" parTransId="{A9E93B73-6392-4FC8-A933-71DC1A052948}" sibTransId="{F465FDB1-FAD7-4153-B0EC-7BA6FDE3625A}"/>
    <dgm:cxn modelId="{BA84EC7F-753B-4BC6-93B0-9C89D34845A8}" type="presOf" srcId="{6BFF5B82-0C3A-44C2-9FCA-17C1796DF6E2}" destId="{B48C243C-06C8-47BD-A9B9-4ABF0554459B}" srcOrd="0" destOrd="0" presId="urn:microsoft.com/office/officeart/2005/8/layout/vProcess5"/>
    <dgm:cxn modelId="{3B564FE9-EBFE-41B0-A5A5-5068C91A9A0E}" srcId="{10E5D02A-274F-4F32-A81A-F461B75C0370}" destId="{6BFF5B82-0C3A-44C2-9FCA-17C1796DF6E2}" srcOrd="1" destOrd="0" parTransId="{77E729F1-E1D5-4E9B-AED2-E5DFAD5E2258}" sibTransId="{3DE37E78-3E92-4412-9132-588F700C0CE4}"/>
    <dgm:cxn modelId="{4CC5B917-CF33-4C8D-8CC9-8359B90C3E5D}" type="presOf" srcId="{6BFF5B82-0C3A-44C2-9FCA-17C1796DF6E2}" destId="{7A85438A-D26D-4688-A157-521D27B79C06}" srcOrd="1" destOrd="0" presId="urn:microsoft.com/office/officeart/2005/8/layout/vProcess5"/>
    <dgm:cxn modelId="{FD74CE92-CAC5-4CE1-A2A8-380ABE237364}" type="presOf" srcId="{F465FDB1-FAD7-4153-B0EC-7BA6FDE3625A}" destId="{AE2716DF-7353-41FB-B0A8-A4BD10934EDC}" srcOrd="0" destOrd="0" presId="urn:microsoft.com/office/officeart/2005/8/layout/vProcess5"/>
    <dgm:cxn modelId="{A8F105C3-0262-444B-881D-99ABAD51423F}" type="presOf" srcId="{1A7D72C8-D82E-4300-81C5-952ED05F658F}" destId="{BD11F9A2-3538-4A4E-B954-B2C821097D24}" srcOrd="1" destOrd="0" presId="urn:microsoft.com/office/officeart/2005/8/layout/vProcess5"/>
    <dgm:cxn modelId="{FCA988BA-CC59-4BB0-8E53-0A2C54C63C46}" type="presOf" srcId="{10E5D02A-274F-4F32-A81A-F461B75C0370}" destId="{E6376896-13D4-4DB6-AE3D-9246A8BFA1DB}" srcOrd="0" destOrd="0" presId="urn:microsoft.com/office/officeart/2005/8/layout/vProcess5"/>
    <dgm:cxn modelId="{6FEA0843-FA76-486E-A813-D363043B2520}" type="presOf" srcId="{1A7D72C8-D82E-4300-81C5-952ED05F658F}" destId="{361C1154-DBC7-4CED-B141-0F3F291A150F}" srcOrd="0" destOrd="0" presId="urn:microsoft.com/office/officeart/2005/8/layout/vProcess5"/>
    <dgm:cxn modelId="{EBD4FC04-960A-4453-8306-4B3FF5E1885D}" type="presOf" srcId="{3DE37E78-3E92-4412-9132-588F700C0CE4}" destId="{B664F544-AD50-4B0B-9240-29FE26035C6D}" srcOrd="0" destOrd="0" presId="urn:microsoft.com/office/officeart/2005/8/layout/vProcess5"/>
    <dgm:cxn modelId="{A9EC1A37-830C-4B13-9376-D30B78A44571}" type="presParOf" srcId="{E6376896-13D4-4DB6-AE3D-9246A8BFA1DB}" destId="{0A57C231-C45A-4DEA-95CF-F3684B53F145}" srcOrd="0" destOrd="0" presId="urn:microsoft.com/office/officeart/2005/8/layout/vProcess5"/>
    <dgm:cxn modelId="{2F23C5AC-7B68-44E8-8163-01E3AD6FF1DE}" type="presParOf" srcId="{E6376896-13D4-4DB6-AE3D-9246A8BFA1DB}" destId="{55B836C3-2D06-4BCF-AF27-672584EF4B4F}" srcOrd="1" destOrd="0" presId="urn:microsoft.com/office/officeart/2005/8/layout/vProcess5"/>
    <dgm:cxn modelId="{166EE9A3-DCDA-4AAB-A39F-D3E8BCC3D3C9}" type="presParOf" srcId="{E6376896-13D4-4DB6-AE3D-9246A8BFA1DB}" destId="{B48C243C-06C8-47BD-A9B9-4ABF0554459B}" srcOrd="2" destOrd="0" presId="urn:microsoft.com/office/officeart/2005/8/layout/vProcess5"/>
    <dgm:cxn modelId="{AD33BE60-C918-4400-AB8F-CF2380AD3658}" type="presParOf" srcId="{E6376896-13D4-4DB6-AE3D-9246A8BFA1DB}" destId="{361C1154-DBC7-4CED-B141-0F3F291A150F}" srcOrd="3" destOrd="0" presId="urn:microsoft.com/office/officeart/2005/8/layout/vProcess5"/>
    <dgm:cxn modelId="{972C7082-614F-4F90-A58E-4B375850E1C9}" type="presParOf" srcId="{E6376896-13D4-4DB6-AE3D-9246A8BFA1DB}" destId="{AE2716DF-7353-41FB-B0A8-A4BD10934EDC}" srcOrd="4" destOrd="0" presId="urn:microsoft.com/office/officeart/2005/8/layout/vProcess5"/>
    <dgm:cxn modelId="{C00D3BC2-B6B2-41BD-BED4-F6455E17ACDA}" type="presParOf" srcId="{E6376896-13D4-4DB6-AE3D-9246A8BFA1DB}" destId="{B664F544-AD50-4B0B-9240-29FE26035C6D}" srcOrd="5" destOrd="0" presId="urn:microsoft.com/office/officeart/2005/8/layout/vProcess5"/>
    <dgm:cxn modelId="{AD726444-DC59-48EB-A237-64B1355E4241}" type="presParOf" srcId="{E6376896-13D4-4DB6-AE3D-9246A8BFA1DB}" destId="{9AD7498A-2B81-4CC6-A931-E6571AF9F302}" srcOrd="6" destOrd="0" presId="urn:microsoft.com/office/officeart/2005/8/layout/vProcess5"/>
    <dgm:cxn modelId="{A3EA7ACD-E10D-4B41-801F-C6911D9D8AE8}" type="presParOf" srcId="{E6376896-13D4-4DB6-AE3D-9246A8BFA1DB}" destId="{7A85438A-D26D-4688-A157-521D27B79C06}" srcOrd="7" destOrd="0" presId="urn:microsoft.com/office/officeart/2005/8/layout/vProcess5"/>
    <dgm:cxn modelId="{5BB28B6C-2CAA-4956-9FBA-C1D52A1D949B}" type="presParOf" srcId="{E6376896-13D4-4DB6-AE3D-9246A8BFA1DB}" destId="{BD11F9A2-3538-4A4E-B954-B2C821097D24}" srcOrd="8" destOrd="0" presId="urn:microsoft.com/office/officeart/2005/8/layout/vProcess5"/>
  </dgm:cxnLst>
  <dgm:bg/>
  <dgm:whole/>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6014B4-8481-48E0-8B43-D26238E8B1E1}" type="datetimeFigureOut">
              <a:rPr lang="id-ID" smtClean="0"/>
              <a:pPr/>
              <a:t>26/12/2012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50AC50C-91C6-46A9-8420-8086C312C452}" type="slidenum">
              <a:rPr lang="id-ID" smtClean="0"/>
              <a:pPr/>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6014B4-8481-48E0-8B43-D26238E8B1E1}" type="datetimeFigureOut">
              <a:rPr lang="id-ID" smtClean="0"/>
              <a:pPr/>
              <a:t>26/12/2012</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0AC50C-91C6-46A9-8420-8086C312C452}"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en.wikipedia.org/wiki/Carleton_University"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7298"/>
            <a:ext cx="7772400" cy="1470025"/>
          </a:xfrm>
        </p:spPr>
        <p:style>
          <a:lnRef idx="1">
            <a:schemeClr val="accent1"/>
          </a:lnRef>
          <a:fillRef idx="3">
            <a:schemeClr val="accent1"/>
          </a:fillRef>
          <a:effectRef idx="2">
            <a:schemeClr val="accent1"/>
          </a:effectRef>
          <a:fontRef idx="minor">
            <a:schemeClr val="lt1"/>
          </a:fontRef>
        </p:style>
        <p:txBody>
          <a:bodyPr/>
          <a:lstStyle/>
          <a:p>
            <a:r>
              <a:rPr lang="id-ID" smtClean="0">
                <a:latin typeface="Aharoni" pitchFamily="2" charset="-79"/>
                <a:cs typeface="Aharoni" pitchFamily="2" charset="-79"/>
              </a:rPr>
              <a:t>Demokrasi, Sistem Terbaik?</a:t>
            </a:r>
            <a:endParaRPr lang="id-ID">
              <a:latin typeface="Aharoni" pitchFamily="2" charset="-79"/>
              <a:cs typeface="Aharoni" pitchFamily="2" charset="-79"/>
            </a:endParaRPr>
          </a:p>
        </p:txBody>
      </p:sp>
      <p:sp>
        <p:nvSpPr>
          <p:cNvPr id="3" name="Subtitle 2"/>
          <p:cNvSpPr>
            <a:spLocks noGrp="1"/>
          </p:cNvSpPr>
          <p:nvPr>
            <p:ph type="subTitle" idx="1"/>
          </p:nvPr>
        </p:nvSpPr>
        <p:spPr/>
        <p:txBody>
          <a:bodyPr/>
          <a:lstStyle/>
          <a:p>
            <a:endParaRPr lang="id-ID"/>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14282" y="1857364"/>
            <a:ext cx="4000528" cy="4143404"/>
          </a:xfrm>
          <a:prstGeom prst="ellipse">
            <a:avLst/>
          </a:prstGeom>
          <a:ln>
            <a:prstDash val="sysDo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id-ID"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erlin Sans FB Demi" pitchFamily="34" charset="0"/>
              </a:rPr>
              <a:t>Demokrasi Sebagai Harapan</a:t>
            </a:r>
            <a:endParaRPr lang="id-ID"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erlin Sans FB Demi" pitchFamily="34" charset="0"/>
            </a:endParaRPr>
          </a:p>
        </p:txBody>
      </p:sp>
      <p:pic>
        <p:nvPicPr>
          <p:cNvPr id="20482" name="Picture 2" descr="http://www.washingtonpost.com/rf/image_606w/2010-2019/WashingtonPost/2011/08/09/National-Enterprise/Images/Wisconsin_Recalls_03a95.jpg"/>
          <p:cNvPicPr>
            <a:picLocks noChangeAspect="1" noChangeArrowheads="1"/>
          </p:cNvPicPr>
          <p:nvPr/>
        </p:nvPicPr>
        <p:blipFill>
          <a:blip r:embed="rId2"/>
          <a:srcRect/>
          <a:stretch>
            <a:fillRect/>
          </a:stretch>
        </p:blipFill>
        <p:spPr bwMode="auto">
          <a:xfrm>
            <a:off x="4786314" y="4143380"/>
            <a:ext cx="3838538" cy="2552692"/>
          </a:xfrm>
          <a:prstGeom prst="rect">
            <a:avLst/>
          </a:prstGeom>
          <a:noFill/>
          <a:effectLst>
            <a:outerShdw blurRad="50800" dist="38100" dir="18900000" algn="bl" rotWithShape="0">
              <a:prstClr val="black">
                <a:alpha val="40000"/>
              </a:prstClr>
            </a:outerShdw>
          </a:effectLst>
        </p:spPr>
      </p:pic>
      <p:pic>
        <p:nvPicPr>
          <p:cNvPr id="20484" name="Picture 4" descr="http://marketplayground.com/wp-content/uploads/2012/11/Election-2012.pn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214942" y="1357298"/>
            <a:ext cx="2857500" cy="2857500"/>
          </a:xfrm>
          <a:prstGeom prst="rect">
            <a:avLst/>
          </a:prstGeom>
          <a:noFill/>
        </p:spPr>
      </p:pic>
      <p:sp>
        <p:nvSpPr>
          <p:cNvPr id="5" name="Rectangle 4"/>
          <p:cNvSpPr/>
          <p:nvPr/>
        </p:nvSpPr>
        <p:spPr>
          <a:xfrm>
            <a:off x="928662" y="2357430"/>
            <a:ext cx="3071834" cy="3046988"/>
          </a:xfrm>
          <a:prstGeom prst="rect">
            <a:avLst/>
          </a:prstGeom>
        </p:spPr>
        <p:txBody>
          <a:bodyPr wrap="square">
            <a:spAutoFit/>
          </a:bodyPr>
          <a:lstStyle/>
          <a:p>
            <a:r>
              <a:rPr lang="en-US" sz="2400"/>
              <a:t>In a democracy the poor will have more power than the rich, because there are more of them, and the will of the majority is supreme. </a:t>
            </a:r>
            <a:r>
              <a:rPr lang="en-US" sz="2400" smtClean="0"/>
              <a:t/>
            </a:r>
            <a:br>
              <a:rPr lang="en-US" sz="2400" smtClean="0"/>
            </a:br>
            <a:r>
              <a:rPr lang="en-US" sz="2400" b="1"/>
              <a:t>Aristotle </a:t>
            </a:r>
            <a:r>
              <a:rPr lang="en-US" sz="2400"/>
              <a:t> </a:t>
            </a:r>
            <a:endParaRPr lang="id-ID" sz="24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Text Box 3"/>
          <p:cNvSpPr txBox="1">
            <a:spLocks noChangeArrowheads="1"/>
          </p:cNvSpPr>
          <p:nvPr/>
        </p:nvSpPr>
        <p:spPr bwMode="auto">
          <a:xfrm>
            <a:off x="1028700" y="1125538"/>
            <a:ext cx="7086600" cy="1938992"/>
          </a:xfrm>
          <a:prstGeom prst="rect">
            <a:avLst/>
          </a:prstGeom>
          <a:noFill/>
          <a:ln w="9525">
            <a:noFill/>
            <a:miter lim="800000"/>
            <a:headEnd/>
            <a:tailEnd/>
          </a:ln>
          <a:effectLst/>
        </p:spPr>
        <p:txBody>
          <a:bodyPr>
            <a:spAutoFit/>
          </a:bodyPr>
          <a:lstStyle/>
          <a:p>
            <a:pPr marL="457200" indent="-457200" algn="l">
              <a:spcBef>
                <a:spcPct val="50000"/>
              </a:spcBef>
              <a:buFont typeface="Arial" pitchFamily="34" charset="0"/>
              <a:buChar char="•"/>
            </a:pPr>
            <a:r>
              <a:rPr lang="en-US" sz="2000" b="1">
                <a:latin typeface="Tahoma" pitchFamily="34" charset="0"/>
              </a:rPr>
              <a:t>MASA REPUBLIK INDONESIA I 1945-1959 </a:t>
            </a:r>
            <a:r>
              <a:rPr lang="en-US" sz="2000" b="1">
                <a:latin typeface="Tahoma" pitchFamily="34" charset="0"/>
              </a:rPr>
              <a:t>DEMOKRASI </a:t>
            </a:r>
            <a:r>
              <a:rPr lang="en-US" sz="2000" b="1" smtClean="0">
                <a:latin typeface="Tahoma" pitchFamily="34" charset="0"/>
              </a:rPr>
              <a:t>PARLEMENTER</a:t>
            </a:r>
            <a:endParaRPr lang="id-ID" sz="2000" b="1" smtClean="0">
              <a:latin typeface="Tahoma" pitchFamily="34" charset="0"/>
            </a:endParaRPr>
          </a:p>
          <a:p>
            <a:pPr marL="457200" indent="-457200" algn="l">
              <a:spcBef>
                <a:spcPct val="50000"/>
              </a:spcBef>
              <a:buFont typeface="Arial" pitchFamily="34" charset="0"/>
              <a:buChar char="•"/>
            </a:pPr>
            <a:r>
              <a:rPr lang="en-US" sz="2000" b="1" smtClean="0">
                <a:latin typeface="Tahoma" pitchFamily="34" charset="0"/>
              </a:rPr>
              <a:t>MASA </a:t>
            </a:r>
            <a:r>
              <a:rPr lang="en-US" sz="2000" b="1">
                <a:latin typeface="Tahoma" pitchFamily="34" charset="0"/>
              </a:rPr>
              <a:t>REPUBLIK INDONESIA II 1959-1965 DEMOKRASI </a:t>
            </a:r>
            <a:r>
              <a:rPr lang="en-US" sz="2000" b="1">
                <a:latin typeface="Tahoma" pitchFamily="34" charset="0"/>
              </a:rPr>
              <a:t>TERPIMPIN                                </a:t>
            </a:r>
            <a:endParaRPr lang="id-ID" sz="2000" b="1" smtClean="0">
              <a:latin typeface="Tahoma" pitchFamily="34" charset="0"/>
            </a:endParaRPr>
          </a:p>
          <a:p>
            <a:pPr marL="457200" indent="-457200" algn="l">
              <a:spcBef>
                <a:spcPct val="50000"/>
              </a:spcBef>
              <a:buFont typeface="Arial" pitchFamily="34" charset="0"/>
              <a:buChar char="•"/>
            </a:pPr>
            <a:r>
              <a:rPr lang="en-US" sz="2000" b="1" smtClean="0">
                <a:latin typeface="Tahoma" pitchFamily="34" charset="0"/>
              </a:rPr>
              <a:t>MASA </a:t>
            </a:r>
            <a:r>
              <a:rPr lang="en-US" sz="2000" b="1">
                <a:latin typeface="Tahoma" pitchFamily="34" charset="0"/>
              </a:rPr>
              <a:t>REPUBLIK INDONESIA III</a:t>
            </a:r>
            <a:endParaRPr lang="en-GB" sz="2000" b="1">
              <a:latin typeface="Tahoma" pitchFamily="34" charset="0"/>
            </a:endParaRPr>
          </a:p>
        </p:txBody>
      </p:sp>
      <p:sp>
        <p:nvSpPr>
          <p:cNvPr id="90120" name="Line 8"/>
          <p:cNvSpPr>
            <a:spLocks noChangeShapeType="1"/>
          </p:cNvSpPr>
          <p:nvPr/>
        </p:nvSpPr>
        <p:spPr bwMode="auto">
          <a:xfrm>
            <a:off x="609600" y="990600"/>
            <a:ext cx="4267200" cy="0"/>
          </a:xfrm>
          <a:prstGeom prst="line">
            <a:avLst/>
          </a:prstGeom>
          <a:noFill/>
          <a:ln w="38100" cmpd="dbl">
            <a:solidFill>
              <a:schemeClr val="tx1"/>
            </a:solidFill>
            <a:miter lim="800000"/>
            <a:headEnd/>
            <a:tailEnd/>
          </a:ln>
          <a:effectLst/>
        </p:spPr>
        <p:txBody>
          <a:bodyPr wrap="none"/>
          <a:lstStyle/>
          <a:p>
            <a:endParaRPr lang="id-ID"/>
          </a:p>
        </p:txBody>
      </p:sp>
      <p:sp>
        <p:nvSpPr>
          <p:cNvPr id="90121" name="Line 9"/>
          <p:cNvSpPr>
            <a:spLocks noChangeShapeType="1"/>
          </p:cNvSpPr>
          <p:nvPr/>
        </p:nvSpPr>
        <p:spPr bwMode="auto">
          <a:xfrm>
            <a:off x="762000" y="3810000"/>
            <a:ext cx="4191000" cy="0"/>
          </a:xfrm>
          <a:prstGeom prst="line">
            <a:avLst/>
          </a:prstGeom>
          <a:noFill/>
          <a:ln w="38100" cmpd="dbl">
            <a:solidFill>
              <a:schemeClr val="tx1"/>
            </a:solidFill>
            <a:miter lim="800000"/>
            <a:headEnd/>
            <a:tailEnd/>
          </a:ln>
          <a:effectLst/>
        </p:spPr>
        <p:txBody>
          <a:bodyPr wrap="none"/>
          <a:lstStyle/>
          <a:p>
            <a:endParaRPr lang="id-ID"/>
          </a:p>
        </p:txBody>
      </p:sp>
      <p:sp>
        <p:nvSpPr>
          <p:cNvPr id="90122" name="Text Box 10"/>
          <p:cNvSpPr txBox="1">
            <a:spLocks noChangeArrowheads="1"/>
          </p:cNvSpPr>
          <p:nvPr/>
        </p:nvSpPr>
        <p:spPr bwMode="auto">
          <a:xfrm>
            <a:off x="685800" y="3810000"/>
            <a:ext cx="5181600" cy="461665"/>
          </a:xfrm>
          <a:prstGeom prst="rect">
            <a:avLst/>
          </a:prstGeom>
          <a:noFill/>
          <a:ln w="9525">
            <a:noFill/>
            <a:miter lim="800000"/>
            <a:headEnd/>
            <a:tailEnd/>
          </a:ln>
          <a:effectLst/>
        </p:spPr>
        <p:txBody>
          <a:bodyPr>
            <a:spAutoFit/>
          </a:bodyPr>
          <a:lstStyle/>
          <a:p>
            <a:pPr algn="l">
              <a:spcBef>
                <a:spcPct val="50000"/>
              </a:spcBef>
            </a:pPr>
            <a:r>
              <a:rPr lang="en-US" sz="2400" b="1">
                <a:latin typeface="Tahoma" pitchFamily="34" charset="0"/>
              </a:rPr>
              <a:t>DEMOKRASI PARLEMENTER</a:t>
            </a:r>
            <a:endParaRPr lang="en-GB" sz="2400" b="1">
              <a:latin typeface="Tahoma" pitchFamily="34" charset="0"/>
            </a:endParaRPr>
          </a:p>
        </p:txBody>
      </p:sp>
      <p:sp>
        <p:nvSpPr>
          <p:cNvPr id="90123" name="Text Box 11"/>
          <p:cNvSpPr txBox="1">
            <a:spLocks noChangeArrowheads="1"/>
          </p:cNvSpPr>
          <p:nvPr/>
        </p:nvSpPr>
        <p:spPr bwMode="auto">
          <a:xfrm>
            <a:off x="723900" y="4357694"/>
            <a:ext cx="7696200" cy="2073275"/>
          </a:xfrm>
          <a:prstGeom prst="rect">
            <a:avLst/>
          </a:prstGeom>
          <a:noFill/>
          <a:ln w="9525">
            <a:noFill/>
            <a:miter lim="800000"/>
            <a:headEnd/>
            <a:tailEnd/>
          </a:ln>
          <a:effectLst/>
        </p:spPr>
        <p:txBody>
          <a:bodyPr>
            <a:spAutoFit/>
          </a:bodyPr>
          <a:lstStyle/>
          <a:p>
            <a:pPr algn="l">
              <a:spcBef>
                <a:spcPct val="50000"/>
              </a:spcBef>
              <a:buFont typeface="Arial" pitchFamily="34" charset="0"/>
              <a:buChar char="•"/>
            </a:pPr>
            <a:r>
              <a:rPr lang="id-ID" sz="2000" b="1" smtClean="0">
                <a:latin typeface="Tahoma" pitchFamily="34" charset="0"/>
              </a:rPr>
              <a:t> </a:t>
            </a:r>
            <a:r>
              <a:rPr lang="en-US" sz="2000" b="1" smtClean="0">
                <a:latin typeface="Tahoma" pitchFamily="34" charset="0"/>
              </a:rPr>
              <a:t>BADAN </a:t>
            </a:r>
            <a:r>
              <a:rPr lang="en-US" sz="2000" b="1">
                <a:latin typeface="Tahoma" pitchFamily="34" charset="0"/>
              </a:rPr>
              <a:t>EKSEKUTIF – PRESIDEN + PARA MENTERI     </a:t>
            </a:r>
          </a:p>
          <a:p>
            <a:pPr algn="l">
              <a:spcBef>
                <a:spcPct val="50000"/>
              </a:spcBef>
              <a:buFont typeface="Arial" pitchFamily="34" charset="0"/>
              <a:buChar char="•"/>
            </a:pPr>
            <a:r>
              <a:rPr lang="id-ID" sz="2000" b="1" smtClean="0">
                <a:latin typeface="Tahoma" pitchFamily="34" charset="0"/>
              </a:rPr>
              <a:t> </a:t>
            </a:r>
            <a:r>
              <a:rPr lang="en-US" sz="2000" b="1" smtClean="0">
                <a:latin typeface="Tahoma" pitchFamily="34" charset="0"/>
              </a:rPr>
              <a:t>LEMBAGA </a:t>
            </a:r>
            <a:r>
              <a:rPr lang="en-US" sz="2000" b="1">
                <a:latin typeface="Tahoma" pitchFamily="34" charset="0"/>
              </a:rPr>
              <a:t>PEMERINTAH BELUM TERBENTUK</a:t>
            </a:r>
          </a:p>
          <a:p>
            <a:pPr algn="l">
              <a:spcBef>
                <a:spcPct val="50000"/>
              </a:spcBef>
              <a:buFont typeface="Arial" pitchFamily="34" charset="0"/>
              <a:buChar char="•"/>
            </a:pPr>
            <a:r>
              <a:rPr lang="id-ID" sz="2000" b="1" smtClean="0">
                <a:latin typeface="Tahoma" pitchFamily="34" charset="0"/>
              </a:rPr>
              <a:t> </a:t>
            </a:r>
            <a:r>
              <a:rPr lang="en-US" sz="2000" b="1" smtClean="0">
                <a:latin typeface="Tahoma" pitchFamily="34" charset="0"/>
              </a:rPr>
              <a:t>KOALISI </a:t>
            </a:r>
            <a:r>
              <a:rPr lang="en-US" sz="2000" b="1">
                <a:latin typeface="Tahoma" pitchFamily="34" charset="0"/>
              </a:rPr>
              <a:t>PARTAI TIDAK MANTAP</a:t>
            </a:r>
          </a:p>
          <a:p>
            <a:pPr algn="l">
              <a:spcBef>
                <a:spcPct val="50000"/>
              </a:spcBef>
              <a:buFont typeface="Arial" pitchFamily="34" charset="0"/>
              <a:buChar char="•"/>
            </a:pPr>
            <a:r>
              <a:rPr lang="id-ID" sz="2000" b="1" smtClean="0">
                <a:latin typeface="Tahoma" pitchFamily="34" charset="0"/>
              </a:rPr>
              <a:t> </a:t>
            </a:r>
            <a:r>
              <a:rPr lang="en-US" sz="2000" b="1" smtClean="0">
                <a:latin typeface="Tahoma" pitchFamily="34" charset="0"/>
              </a:rPr>
              <a:t>BEBERAPA </a:t>
            </a:r>
            <a:r>
              <a:rPr lang="en-US" sz="2000" b="1">
                <a:latin typeface="Tahoma" pitchFamily="34" charset="0"/>
              </a:rPr>
              <a:t>KEKUATAN SOSPOL TIDAK MEMPEROLEH SALURAN POLITIK</a:t>
            </a:r>
            <a:endParaRPr lang="en-GB" sz="2000" b="1">
              <a:latin typeface="Tahoma" pitchFamily="34" charset="0"/>
            </a:endParaRPr>
          </a:p>
        </p:txBody>
      </p:sp>
      <p:grpSp>
        <p:nvGrpSpPr>
          <p:cNvPr id="2" name="Group 16"/>
          <p:cNvGrpSpPr>
            <a:grpSpLocks/>
          </p:cNvGrpSpPr>
          <p:nvPr/>
        </p:nvGrpSpPr>
        <p:grpSpPr bwMode="auto">
          <a:xfrm>
            <a:off x="9525000" y="990600"/>
            <a:ext cx="10210800" cy="3657600"/>
            <a:chOff x="-144" y="1440"/>
            <a:chExt cx="6432" cy="2304"/>
          </a:xfrm>
        </p:grpSpPr>
        <p:pic>
          <p:nvPicPr>
            <p:cNvPr id="90129" name="Picture 17"/>
            <p:cNvPicPr>
              <a:picLocks noChangeArrowheads="1"/>
            </p:cNvPicPr>
            <p:nvPr/>
          </p:nvPicPr>
          <p:blipFill>
            <a:blip r:embed="rId2"/>
            <a:srcRect/>
            <a:stretch>
              <a:fillRect/>
            </a:stretch>
          </p:blipFill>
          <p:spPr bwMode="auto">
            <a:xfrm>
              <a:off x="3648" y="2496"/>
              <a:ext cx="2640" cy="1248"/>
            </a:xfrm>
            <a:prstGeom prst="rect">
              <a:avLst/>
            </a:prstGeom>
            <a:noFill/>
            <a:ln w="9525">
              <a:noFill/>
              <a:miter lim="800000"/>
              <a:headEnd/>
              <a:tailEnd/>
            </a:ln>
            <a:effectLst/>
          </p:spPr>
        </p:pic>
        <p:pic>
          <p:nvPicPr>
            <p:cNvPr id="90130" name="Picture 18"/>
            <p:cNvPicPr>
              <a:picLocks noChangeArrowheads="1"/>
            </p:cNvPicPr>
            <p:nvPr/>
          </p:nvPicPr>
          <p:blipFill>
            <a:blip r:embed="rId2"/>
            <a:srcRect/>
            <a:stretch>
              <a:fillRect/>
            </a:stretch>
          </p:blipFill>
          <p:spPr bwMode="auto">
            <a:xfrm>
              <a:off x="1440" y="2112"/>
              <a:ext cx="2400" cy="912"/>
            </a:xfrm>
            <a:prstGeom prst="rect">
              <a:avLst/>
            </a:prstGeom>
            <a:noFill/>
            <a:ln w="9525">
              <a:noFill/>
              <a:miter lim="800000"/>
              <a:headEnd/>
              <a:tailEnd/>
            </a:ln>
            <a:effectLst/>
          </p:spPr>
        </p:pic>
        <p:pic>
          <p:nvPicPr>
            <p:cNvPr id="90131" name="Picture 19"/>
            <p:cNvPicPr>
              <a:picLocks noChangeArrowheads="1"/>
            </p:cNvPicPr>
            <p:nvPr/>
          </p:nvPicPr>
          <p:blipFill>
            <a:blip r:embed="rId2"/>
            <a:srcRect/>
            <a:stretch>
              <a:fillRect/>
            </a:stretch>
          </p:blipFill>
          <p:spPr bwMode="auto">
            <a:xfrm>
              <a:off x="-144" y="1440"/>
              <a:ext cx="1632" cy="768"/>
            </a:xfrm>
            <a:prstGeom prst="rect">
              <a:avLst/>
            </a:prstGeom>
            <a:noFill/>
            <a:ln w="9525">
              <a:noFill/>
              <a:miter lim="800000"/>
              <a:headEnd/>
              <a:tailEnd/>
            </a:ln>
            <a:effectLst/>
          </p:spPr>
        </p:pic>
      </p:grpSp>
      <p:sp>
        <p:nvSpPr>
          <p:cNvPr id="20" name="Title 19"/>
          <p:cNvSpPr>
            <a:spLocks noGrp="1"/>
          </p:cNvSpPr>
          <p:nvPr>
            <p:ph type="title"/>
          </p:nvPr>
        </p:nvSpPr>
        <p:spPr>
          <a:xfrm>
            <a:off x="457200" y="53968"/>
            <a:ext cx="8229600" cy="1071570"/>
          </a:xfrm>
        </p:spPr>
        <p:txBody>
          <a:bodyPr>
            <a:normAutofit/>
          </a:bodyPr>
          <a:lstStyle/>
          <a:p>
            <a:r>
              <a:rPr lang="id-ID" sz="3200" smtClean="0">
                <a:latin typeface="Crack and Bold" pitchFamily="2" charset="0"/>
              </a:rPr>
              <a:t>Perkembangan Demokrasi Indonesia</a:t>
            </a:r>
            <a:endParaRPr lang="id-ID" sz="3200">
              <a:latin typeface="Crack and Bold" pitchFamily="2" charset="0"/>
            </a:endParaRPr>
          </a:p>
        </p:txBody>
      </p:sp>
      <p:sp>
        <p:nvSpPr>
          <p:cNvPr id="21" name="TextBox 20"/>
          <p:cNvSpPr txBox="1"/>
          <p:nvPr/>
        </p:nvSpPr>
        <p:spPr>
          <a:xfrm>
            <a:off x="839888" y="3214686"/>
            <a:ext cx="3732112" cy="523220"/>
          </a:xfrm>
          <a:prstGeom prst="rect">
            <a:avLst/>
          </a:prstGeom>
          <a:noFill/>
        </p:spPr>
        <p:txBody>
          <a:bodyPr wrap="none" rtlCol="0">
            <a:spAutoFit/>
          </a:bodyPr>
          <a:lstStyle/>
          <a:p>
            <a:r>
              <a:rPr lang="id-ID" sz="2800" smtClean="0">
                <a:latin typeface="Arial Black" pitchFamily="34" charset="0"/>
              </a:rPr>
              <a:t>MASA 1945 - 1959</a:t>
            </a:r>
            <a:endParaRPr lang="id-ID" sz="2800">
              <a:latin typeface="Arial Black" pitchFamily="34" charset="0"/>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0-#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WordArt 2" descr="Paper bag"/>
          <p:cNvSpPr>
            <a:spLocks noChangeArrowheads="1" noChangeShapeType="1" noTextEdit="1"/>
          </p:cNvSpPr>
          <p:nvPr/>
        </p:nvSpPr>
        <p:spPr bwMode="auto">
          <a:xfrm>
            <a:off x="895350" y="466725"/>
            <a:ext cx="4133850" cy="523875"/>
          </a:xfrm>
          <a:prstGeom prst="rect">
            <a:avLst/>
          </a:prstGeom>
        </p:spPr>
        <p:txBody>
          <a:bodyPr wrap="none" fromWordArt="1">
            <a:prstTxWarp prst="textPlain">
              <a:avLst>
                <a:gd name="adj" fmla="val 50000"/>
              </a:avLst>
            </a:prstTxWarp>
          </a:bodyPr>
          <a:lstStyle/>
          <a:p>
            <a:r>
              <a:rPr lang="id-ID" sz="3600" kern="10">
                <a:ln w="9525">
                  <a:solidFill>
                    <a:srgbClr val="008000"/>
                  </a:solidFill>
                  <a:miter lim="800000"/>
                  <a:headEnd/>
                  <a:tailEnd/>
                </a:ln>
                <a:blipFill dpi="0" rotWithShape="0">
                  <a:blip r:embed="rId2"/>
                  <a:srcRect/>
                  <a:tile tx="0" ty="0" sx="100000" sy="100000" flip="none" algn="tl"/>
                </a:blipFill>
                <a:effectLst>
                  <a:outerShdw dist="563972" dir="14049741" sx="125000" sy="125000" algn="tl" rotWithShape="0">
                    <a:srgbClr val="C7DFD3"/>
                  </a:outerShdw>
                </a:effectLst>
                <a:latin typeface="Times New Roman"/>
                <a:cs typeface="Times New Roman"/>
              </a:rPr>
              <a:t>MASA </a:t>
            </a:r>
            <a:r>
              <a:rPr lang="id-ID" sz="3600" kern="10" smtClean="0">
                <a:ln w="9525">
                  <a:solidFill>
                    <a:srgbClr val="008000"/>
                  </a:solidFill>
                  <a:miter lim="800000"/>
                  <a:headEnd/>
                  <a:tailEnd/>
                </a:ln>
                <a:blipFill dpi="0" rotWithShape="0">
                  <a:blip r:embed="rId2"/>
                  <a:srcRect/>
                  <a:tile tx="0" ty="0" sx="100000" sy="100000" flip="none" algn="tl"/>
                </a:blipFill>
                <a:effectLst>
                  <a:outerShdw dist="563972" dir="14049741" sx="125000" sy="125000" algn="tl" rotWithShape="0">
                    <a:srgbClr val="C7DFD3"/>
                  </a:outerShdw>
                </a:effectLst>
                <a:latin typeface="Times New Roman"/>
                <a:cs typeface="Times New Roman"/>
              </a:rPr>
              <a:t>1959-1965</a:t>
            </a:r>
            <a:endParaRPr lang="id-ID" sz="3600" kern="10">
              <a:ln w="9525">
                <a:solidFill>
                  <a:srgbClr val="008000"/>
                </a:solidFill>
                <a:miter lim="800000"/>
                <a:headEnd/>
                <a:tailEnd/>
              </a:ln>
              <a:blipFill dpi="0" rotWithShape="0">
                <a:blip r:embed="rId2"/>
                <a:srcRect/>
                <a:tile tx="0" ty="0" sx="100000" sy="100000" flip="none" algn="tl"/>
              </a:blipFill>
              <a:effectLst>
                <a:outerShdw dist="563972" dir="14049741" sx="125000" sy="125000" algn="tl" rotWithShape="0">
                  <a:srgbClr val="C7DFD3"/>
                </a:outerShdw>
              </a:effectLst>
              <a:latin typeface="Times New Roman"/>
              <a:cs typeface="Times New Roman"/>
            </a:endParaRPr>
          </a:p>
        </p:txBody>
      </p:sp>
      <p:sp>
        <p:nvSpPr>
          <p:cNvPr id="91139" name="Line 3"/>
          <p:cNvSpPr>
            <a:spLocks noChangeShapeType="1"/>
          </p:cNvSpPr>
          <p:nvPr/>
        </p:nvSpPr>
        <p:spPr bwMode="auto">
          <a:xfrm>
            <a:off x="838200" y="1066800"/>
            <a:ext cx="4191000" cy="0"/>
          </a:xfrm>
          <a:prstGeom prst="line">
            <a:avLst/>
          </a:prstGeom>
          <a:noFill/>
          <a:ln w="38100">
            <a:solidFill>
              <a:schemeClr val="tx1"/>
            </a:solidFill>
            <a:miter lim="800000"/>
            <a:headEnd/>
            <a:tailEnd/>
          </a:ln>
          <a:effectLst/>
        </p:spPr>
        <p:txBody>
          <a:bodyPr wrap="none"/>
          <a:lstStyle/>
          <a:p>
            <a:endParaRPr lang="id-ID"/>
          </a:p>
        </p:txBody>
      </p:sp>
      <p:sp>
        <p:nvSpPr>
          <p:cNvPr id="91140" name="Text Box 4"/>
          <p:cNvSpPr txBox="1">
            <a:spLocks noChangeArrowheads="1"/>
          </p:cNvSpPr>
          <p:nvPr/>
        </p:nvSpPr>
        <p:spPr bwMode="auto">
          <a:xfrm>
            <a:off x="1219200" y="1219200"/>
            <a:ext cx="7315200" cy="2282825"/>
          </a:xfrm>
          <a:prstGeom prst="rect">
            <a:avLst/>
          </a:prstGeom>
          <a:noFill/>
          <a:ln w="9525">
            <a:noFill/>
            <a:miter lim="800000"/>
            <a:headEnd/>
            <a:tailEnd/>
          </a:ln>
          <a:effectLst/>
        </p:spPr>
        <p:txBody>
          <a:bodyPr>
            <a:spAutoFit/>
          </a:bodyPr>
          <a:lstStyle/>
          <a:p>
            <a:pPr algn="l">
              <a:spcBef>
                <a:spcPct val="50000"/>
              </a:spcBef>
            </a:pPr>
            <a:r>
              <a:rPr lang="en-US" sz="2400" b="1">
                <a:latin typeface="Tahoma" pitchFamily="34" charset="0"/>
              </a:rPr>
              <a:t>DOMINASI PRESIDEN                       PENGARUH KOMUNIS BERKEMBANG    PENGANGKATAN PRESIDEN SEUMUR HIDUP    PEMBUBARAN DPR HASIL PEMILU                 PEMBREDELAN PERS                                       PRESIDEN SBG BADAN YUDIKATIF</a:t>
            </a:r>
            <a:endParaRPr lang="en-GB" sz="2400" b="1">
              <a:latin typeface="Tahoma" pitchFamily="34" charset="0"/>
            </a:endParaRPr>
          </a:p>
        </p:txBody>
      </p:sp>
      <p:sp>
        <p:nvSpPr>
          <p:cNvPr id="91141" name="AutoShape 5"/>
          <p:cNvSpPr>
            <a:spLocks noChangeArrowheads="1"/>
          </p:cNvSpPr>
          <p:nvPr/>
        </p:nvSpPr>
        <p:spPr bwMode="auto">
          <a:xfrm>
            <a:off x="914400" y="1330325"/>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2" name="AutoShape 6"/>
          <p:cNvSpPr>
            <a:spLocks noChangeArrowheads="1"/>
          </p:cNvSpPr>
          <p:nvPr/>
        </p:nvSpPr>
        <p:spPr bwMode="auto">
          <a:xfrm>
            <a:off x="914400" y="1697038"/>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3" name="AutoShape 7"/>
          <p:cNvSpPr>
            <a:spLocks noChangeArrowheads="1"/>
          </p:cNvSpPr>
          <p:nvPr/>
        </p:nvSpPr>
        <p:spPr bwMode="auto">
          <a:xfrm>
            <a:off x="914400" y="20574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4" name="AutoShape 8"/>
          <p:cNvSpPr>
            <a:spLocks noChangeArrowheads="1"/>
          </p:cNvSpPr>
          <p:nvPr/>
        </p:nvSpPr>
        <p:spPr bwMode="auto">
          <a:xfrm>
            <a:off x="914400" y="2417763"/>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5" name="AutoShape 9"/>
          <p:cNvSpPr>
            <a:spLocks noChangeArrowheads="1"/>
          </p:cNvSpPr>
          <p:nvPr/>
        </p:nvSpPr>
        <p:spPr bwMode="auto">
          <a:xfrm>
            <a:off x="914400" y="2798763"/>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6" name="AutoShape 10"/>
          <p:cNvSpPr>
            <a:spLocks noChangeArrowheads="1"/>
          </p:cNvSpPr>
          <p:nvPr/>
        </p:nvSpPr>
        <p:spPr bwMode="auto">
          <a:xfrm>
            <a:off x="914400" y="3144838"/>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47" name="WordArt 11"/>
          <p:cNvSpPr>
            <a:spLocks noChangeArrowheads="1" noChangeShapeType="1" noTextEdit="1"/>
          </p:cNvSpPr>
          <p:nvPr/>
        </p:nvSpPr>
        <p:spPr bwMode="auto">
          <a:xfrm>
            <a:off x="1009650" y="3568700"/>
            <a:ext cx="3409950" cy="698500"/>
          </a:xfrm>
          <a:custGeom>
            <a:avLst/>
            <a:gdLst>
              <a:gd name="connsiteX0" fmla="*/ 0 w 3409950"/>
              <a:gd name="connsiteY0" fmla="*/ 0 h 698500"/>
              <a:gd name="connsiteX1" fmla="*/ 3409950 w 3409950"/>
              <a:gd name="connsiteY1" fmla="*/ 0 h 698500"/>
              <a:gd name="connsiteX2" fmla="*/ 3409950 w 3409950"/>
              <a:gd name="connsiteY2" fmla="*/ 698500 h 698500"/>
              <a:gd name="connsiteX3" fmla="*/ 0 w 3409950"/>
              <a:gd name="connsiteY3" fmla="*/ 698500 h 698500"/>
              <a:gd name="connsiteX4" fmla="*/ 0 w 3409950"/>
              <a:gd name="connsiteY4" fmla="*/ 0 h 69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950" h="698500">
                <a:moveTo>
                  <a:pt x="0" y="0"/>
                </a:moveTo>
                <a:lnTo>
                  <a:pt x="3409950" y="0"/>
                </a:lnTo>
                <a:lnTo>
                  <a:pt x="3409950" y="698500"/>
                </a:lnTo>
                <a:lnTo>
                  <a:pt x="0" y="698500"/>
                </a:lnTo>
                <a:lnTo>
                  <a:pt x="0" y="0"/>
                </a:lnTo>
                <a:close/>
              </a:path>
            </a:pathLst>
          </a:custGeom>
        </p:spPr>
        <p:txBody>
          <a:bodyPr wrap="none" fromWordArt="1">
            <a:prstTxWarp prst="textTriangle">
              <a:avLst>
                <a:gd name="adj" fmla="val 50000"/>
              </a:avLst>
            </a:prstTxWarp>
          </a:bodyPr>
          <a:lstStyle/>
          <a:p>
            <a:r>
              <a:rPr lang="id-ID" sz="3600" b="1" kern="1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Times New Roman"/>
                <a:cs typeface="Times New Roman"/>
              </a:rPr>
              <a:t>MASA 1965-1998</a:t>
            </a:r>
          </a:p>
        </p:txBody>
      </p:sp>
      <p:sp>
        <p:nvSpPr>
          <p:cNvPr id="91148" name="Line 12"/>
          <p:cNvSpPr>
            <a:spLocks noChangeShapeType="1"/>
          </p:cNvSpPr>
          <p:nvPr/>
        </p:nvSpPr>
        <p:spPr bwMode="auto">
          <a:xfrm>
            <a:off x="990600" y="4343400"/>
            <a:ext cx="3505200" cy="0"/>
          </a:xfrm>
          <a:prstGeom prst="line">
            <a:avLst/>
          </a:prstGeom>
          <a:noFill/>
          <a:ln w="38100" cmpd="dbl">
            <a:solidFill>
              <a:schemeClr val="tx1"/>
            </a:solidFill>
            <a:miter lim="800000"/>
            <a:headEnd/>
            <a:tailEnd/>
          </a:ln>
          <a:effectLst/>
        </p:spPr>
        <p:txBody>
          <a:bodyPr wrap="none"/>
          <a:lstStyle/>
          <a:p>
            <a:endParaRPr lang="id-ID"/>
          </a:p>
        </p:txBody>
      </p:sp>
      <p:sp>
        <p:nvSpPr>
          <p:cNvPr id="91149" name="Text Box 13"/>
          <p:cNvSpPr txBox="1">
            <a:spLocks noChangeArrowheads="1"/>
          </p:cNvSpPr>
          <p:nvPr/>
        </p:nvSpPr>
        <p:spPr bwMode="auto">
          <a:xfrm>
            <a:off x="1219200" y="4495800"/>
            <a:ext cx="7239000" cy="1917700"/>
          </a:xfrm>
          <a:prstGeom prst="rect">
            <a:avLst/>
          </a:prstGeom>
          <a:noFill/>
          <a:ln w="9525">
            <a:noFill/>
            <a:miter lim="800000"/>
            <a:headEnd/>
            <a:tailEnd/>
          </a:ln>
          <a:effectLst/>
        </p:spPr>
        <p:txBody>
          <a:bodyPr>
            <a:spAutoFit/>
          </a:bodyPr>
          <a:lstStyle/>
          <a:p>
            <a:pPr algn="l">
              <a:spcBef>
                <a:spcPct val="50000"/>
              </a:spcBef>
            </a:pPr>
            <a:r>
              <a:rPr lang="en-US" sz="2400" b="1">
                <a:latin typeface="Tahoma" pitchFamily="34" charset="0"/>
              </a:rPr>
              <a:t>PENCABUTAN TAP MPR NO III / 1963              UU NO 19/1964 DIGANTI UU NO 14/1970      DPR SBG ALAT KONTROL                                 TNI + POLRI          ABRI           DWIFUNGSI               PESTA DEMOKRASI BERJALAN</a:t>
            </a:r>
            <a:endParaRPr lang="en-GB" sz="2400" b="1">
              <a:latin typeface="Tahoma" pitchFamily="34" charset="0"/>
            </a:endParaRPr>
          </a:p>
        </p:txBody>
      </p:sp>
      <p:sp>
        <p:nvSpPr>
          <p:cNvPr id="91150" name="AutoShape 14"/>
          <p:cNvSpPr>
            <a:spLocks noChangeArrowheads="1"/>
          </p:cNvSpPr>
          <p:nvPr/>
        </p:nvSpPr>
        <p:spPr bwMode="auto">
          <a:xfrm>
            <a:off x="3352800" y="5715000"/>
            <a:ext cx="609600" cy="228600"/>
          </a:xfrm>
          <a:prstGeom prst="rightArrow">
            <a:avLst>
              <a:gd name="adj1" fmla="val 50000"/>
              <a:gd name="adj2" fmla="val 66667"/>
            </a:avLst>
          </a:prstGeom>
          <a:solidFill>
            <a:schemeClr val="accent1"/>
          </a:solidFill>
          <a:ln w="9525">
            <a:solidFill>
              <a:schemeClr val="tx1"/>
            </a:solidFill>
            <a:miter lim="800000"/>
            <a:headEnd/>
            <a:tailEnd/>
          </a:ln>
          <a:effectLst/>
        </p:spPr>
        <p:txBody>
          <a:bodyPr wrap="none" anchor="ctr"/>
          <a:lstStyle/>
          <a:p>
            <a:endParaRPr lang="id-ID"/>
          </a:p>
        </p:txBody>
      </p:sp>
      <p:sp>
        <p:nvSpPr>
          <p:cNvPr id="91151" name="AutoShape 15"/>
          <p:cNvSpPr>
            <a:spLocks noChangeArrowheads="1"/>
          </p:cNvSpPr>
          <p:nvPr/>
        </p:nvSpPr>
        <p:spPr bwMode="auto">
          <a:xfrm>
            <a:off x="5105400" y="5715000"/>
            <a:ext cx="609600" cy="228600"/>
          </a:xfrm>
          <a:prstGeom prst="rightArrow">
            <a:avLst>
              <a:gd name="adj1" fmla="val 50000"/>
              <a:gd name="adj2" fmla="val 66667"/>
            </a:avLst>
          </a:prstGeom>
          <a:solidFill>
            <a:schemeClr val="accent1"/>
          </a:solidFill>
          <a:ln w="9525">
            <a:solidFill>
              <a:schemeClr val="tx1"/>
            </a:solidFill>
            <a:miter lim="800000"/>
            <a:headEnd/>
            <a:tailEnd/>
          </a:ln>
          <a:effectLst/>
        </p:spPr>
        <p:txBody>
          <a:bodyPr wrap="none" anchor="ctr"/>
          <a:lstStyle/>
          <a:p>
            <a:endParaRPr lang="id-ID"/>
          </a:p>
        </p:txBody>
      </p:sp>
      <p:sp>
        <p:nvSpPr>
          <p:cNvPr id="91152" name="AutoShape 16"/>
          <p:cNvSpPr>
            <a:spLocks noChangeArrowheads="1"/>
          </p:cNvSpPr>
          <p:nvPr/>
        </p:nvSpPr>
        <p:spPr bwMode="auto">
          <a:xfrm>
            <a:off x="914400" y="45720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53" name="AutoShape 17"/>
          <p:cNvSpPr>
            <a:spLocks noChangeArrowheads="1"/>
          </p:cNvSpPr>
          <p:nvPr/>
        </p:nvSpPr>
        <p:spPr bwMode="auto">
          <a:xfrm>
            <a:off x="914400" y="49530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54" name="AutoShape 18"/>
          <p:cNvSpPr>
            <a:spLocks noChangeArrowheads="1"/>
          </p:cNvSpPr>
          <p:nvPr/>
        </p:nvSpPr>
        <p:spPr bwMode="auto">
          <a:xfrm>
            <a:off x="914400" y="53340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55" name="AutoShape 19"/>
          <p:cNvSpPr>
            <a:spLocks noChangeArrowheads="1"/>
          </p:cNvSpPr>
          <p:nvPr/>
        </p:nvSpPr>
        <p:spPr bwMode="auto">
          <a:xfrm>
            <a:off x="914400" y="57150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
        <p:nvSpPr>
          <p:cNvPr id="91156" name="AutoShape 20"/>
          <p:cNvSpPr>
            <a:spLocks noChangeArrowheads="1"/>
          </p:cNvSpPr>
          <p:nvPr/>
        </p:nvSpPr>
        <p:spPr bwMode="auto">
          <a:xfrm>
            <a:off x="914400" y="6019800"/>
            <a:ext cx="228600" cy="228600"/>
          </a:xfrm>
          <a:prstGeom prst="smileyFace">
            <a:avLst>
              <a:gd name="adj" fmla="val 4653"/>
            </a:avLst>
          </a:prstGeom>
          <a:solidFill>
            <a:schemeClr val="accent1"/>
          </a:solidFill>
          <a:ln w="9525">
            <a:solidFill>
              <a:schemeClr val="tx1"/>
            </a:solidFill>
            <a:miter lim="800000"/>
            <a:headEnd/>
            <a:tailEnd/>
          </a:ln>
          <a:effectLst/>
        </p:spPr>
        <p:txBody>
          <a:bodyPr wrap="none" anchor="ctr"/>
          <a:lstStyle/>
          <a:p>
            <a:endParaRPr lang="id-ID"/>
          </a:p>
        </p:txBody>
      </p:sp>
    </p:spTree>
  </p:cSld>
  <p:clrMapOvr>
    <a:masterClrMapping/>
  </p:clrMapOvr>
  <p:transition spd="slow">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5429264"/>
            <a:ext cx="9144000" cy="142873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457200" y="274638"/>
            <a:ext cx="8229600" cy="1082660"/>
          </a:xfrm>
        </p:spPr>
        <p:txBody>
          <a:bodyPr>
            <a:normAutofit/>
          </a:bodyPr>
          <a:lstStyle/>
          <a:p>
            <a:r>
              <a:rPr lang="id-ID" sz="3200" smtClean="0">
                <a:latin typeface="Berlin Sans FB Demi" pitchFamily="34" charset="0"/>
              </a:rPr>
              <a:t>Benarkah Demokrasi Pembawa Kesejahteraan?</a:t>
            </a:r>
            <a:endParaRPr lang="id-ID" sz="3200">
              <a:latin typeface="Berlin Sans FB Demi" pitchFamily="34" charset="0"/>
            </a:endParaRPr>
          </a:p>
        </p:txBody>
      </p:sp>
      <p:pic>
        <p:nvPicPr>
          <p:cNvPr id="7" name="Picture 6" descr="democracy.gif"/>
          <p:cNvPicPr>
            <a:picLocks noChangeAspect="1"/>
          </p:cNvPicPr>
          <p:nvPr/>
        </p:nvPicPr>
        <p:blipFill>
          <a:blip r:embed="rId2"/>
          <a:stretch>
            <a:fillRect/>
          </a:stretch>
        </p:blipFill>
        <p:spPr>
          <a:xfrm>
            <a:off x="1690406" y="1357298"/>
            <a:ext cx="5763187" cy="3872967"/>
          </a:xfrm>
          <a:prstGeom prst="rect">
            <a:avLst/>
          </a:prstGeom>
          <a:ln>
            <a:solidFill>
              <a:schemeClr val="tx1"/>
            </a:solidFill>
          </a:ln>
        </p:spPr>
      </p:pic>
      <p:sp>
        <p:nvSpPr>
          <p:cNvPr id="8" name="Rectangle 7"/>
          <p:cNvSpPr/>
          <p:nvPr/>
        </p:nvSpPr>
        <p:spPr>
          <a:xfrm>
            <a:off x="928662" y="5500702"/>
            <a:ext cx="7572428" cy="1323439"/>
          </a:xfrm>
          <a:prstGeom prst="rect">
            <a:avLst/>
          </a:prstGeom>
        </p:spPr>
        <p:txBody>
          <a:bodyPr wrap="square">
            <a:spAutoFit/>
          </a:bodyPr>
          <a:lstStyle/>
          <a:p>
            <a:r>
              <a:rPr lang="en-US" sz="2000" b="1">
                <a:solidFill>
                  <a:schemeClr val="bg1"/>
                </a:solidFill>
              </a:rPr>
              <a:t>The difference between a democracy and a dictatorship is that in a democracy you vote first and take orders later; in a dictatorship you don't have to waste your time voting. </a:t>
            </a:r>
            <a:r>
              <a:rPr lang="en-US" sz="2000" b="1" smtClean="0">
                <a:solidFill>
                  <a:schemeClr val="bg1"/>
                </a:solidFill>
              </a:rPr>
              <a:t/>
            </a:r>
            <a:br>
              <a:rPr lang="en-US" sz="2000" b="1" smtClean="0">
                <a:solidFill>
                  <a:schemeClr val="bg1"/>
                </a:solidFill>
              </a:rPr>
            </a:br>
            <a:r>
              <a:rPr lang="en-US" sz="2000" b="1" i="1">
                <a:solidFill>
                  <a:schemeClr val="bg1"/>
                </a:solidFill>
              </a:rPr>
              <a:t>Charles Bukowski </a:t>
            </a:r>
            <a:endParaRPr lang="id-ID" sz="2000" b="1" i="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3" name="Picture 2" descr="Support-Democracy-Jonik.gif"/>
          <p:cNvPicPr>
            <a:picLocks noChangeAspect="1"/>
          </p:cNvPicPr>
          <p:nvPr/>
        </p:nvPicPr>
        <p:blipFill>
          <a:blip r:embed="rId2"/>
          <a:stretch>
            <a:fillRect/>
          </a:stretch>
        </p:blipFill>
        <p:spPr>
          <a:xfrm>
            <a:off x="1115637" y="857232"/>
            <a:ext cx="6912726" cy="569608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21506" name="Picture 2"/>
          <p:cNvPicPr>
            <a:picLocks noChangeAspect="1" noChangeArrowheads="1"/>
          </p:cNvPicPr>
          <p:nvPr/>
        </p:nvPicPr>
        <p:blipFill>
          <a:blip r:embed="rId2"/>
          <a:srcRect/>
          <a:stretch>
            <a:fillRect/>
          </a:stretch>
        </p:blipFill>
        <p:spPr bwMode="auto">
          <a:xfrm>
            <a:off x="987317" y="1125538"/>
            <a:ext cx="7085145" cy="504226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572000"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285720" y="714356"/>
            <a:ext cx="3929090" cy="5297502"/>
          </a:xfrm>
        </p:spPr>
        <p:txBody>
          <a:bodyPr>
            <a:normAutofit/>
          </a:bodyPr>
          <a:lstStyle/>
          <a:p>
            <a:r>
              <a:rPr lang="id-ID" smtClean="0">
                <a:latin typeface="Berlin Sans FB Demi" pitchFamily="34" charset="0"/>
              </a:rPr>
              <a:t>Demokrasi belum pernah menciptakan kesejahteraan bagi masyarakat</a:t>
            </a:r>
            <a:endParaRPr lang="id-ID">
              <a:latin typeface="Berlin Sans FB Demi" pitchFamily="34" charset="0"/>
            </a:endParaRPr>
          </a:p>
        </p:txBody>
      </p:sp>
      <p:pic>
        <p:nvPicPr>
          <p:cNvPr id="3" name="Picture 2" descr="democracy_216445.jpg"/>
          <p:cNvPicPr>
            <a:picLocks noChangeAspect="1"/>
          </p:cNvPicPr>
          <p:nvPr/>
        </p:nvPicPr>
        <p:blipFill>
          <a:blip r:embed="rId2"/>
          <a:stretch>
            <a:fillRect/>
          </a:stretch>
        </p:blipFill>
        <p:spPr>
          <a:xfrm>
            <a:off x="5000628" y="214290"/>
            <a:ext cx="3786214" cy="61541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3" name="Picture 2" descr="demokrasi hipokrit.gif"/>
          <p:cNvPicPr>
            <a:picLocks noChangeAspect="1"/>
          </p:cNvPicPr>
          <p:nvPr/>
        </p:nvPicPr>
        <p:blipFill>
          <a:blip r:embed="rId2"/>
          <a:stretch>
            <a:fillRect/>
          </a:stretch>
        </p:blipFill>
        <p:spPr>
          <a:xfrm>
            <a:off x="896858" y="714356"/>
            <a:ext cx="7350283" cy="534404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3" name="Picture 2" descr="democracy_will_come_to_you.jpg"/>
          <p:cNvPicPr>
            <a:picLocks noChangeAspect="1"/>
          </p:cNvPicPr>
          <p:nvPr/>
        </p:nvPicPr>
        <p:blipFill>
          <a:blip r:embed="rId2"/>
          <a:stretch>
            <a:fillRect/>
          </a:stretch>
        </p:blipFill>
        <p:spPr>
          <a:xfrm>
            <a:off x="1142976" y="642918"/>
            <a:ext cx="6858048" cy="571961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mtClean="0"/>
              <a:t>Etimologi/bahasa</a:t>
            </a:r>
            <a:endParaRPr lang="id-ID"/>
          </a:p>
        </p:txBody>
      </p:sp>
      <p:sp>
        <p:nvSpPr>
          <p:cNvPr id="3" name="Content Placeholder 2"/>
          <p:cNvSpPr>
            <a:spLocks noGrp="1"/>
          </p:cNvSpPr>
          <p:nvPr>
            <p:ph idx="1"/>
          </p:nvPr>
        </p:nvSpPr>
        <p:spPr/>
        <p:txBody>
          <a:bodyPr/>
          <a:lstStyle/>
          <a:p>
            <a:r>
              <a:rPr lang="id-ID" smtClean="0"/>
              <a:t>Demokrasi </a:t>
            </a:r>
            <a:r>
              <a:rPr lang="id-ID"/>
              <a:t>berasal dari bahasa yunani yaitu dari </a:t>
            </a:r>
            <a:r>
              <a:rPr lang="id-ID" i="1"/>
              <a:t>demos</a:t>
            </a:r>
            <a:r>
              <a:rPr lang="id-ID"/>
              <a:t> = rakyat dan </a:t>
            </a:r>
            <a:r>
              <a:rPr lang="id-ID" i="1"/>
              <a:t>cratos</a:t>
            </a:r>
            <a:r>
              <a:rPr lang="id-ID"/>
              <a:t> atau </a:t>
            </a:r>
            <a:r>
              <a:rPr lang="id-ID" i="1"/>
              <a:t>cratein</a:t>
            </a:r>
            <a:r>
              <a:rPr lang="id-ID"/>
              <a:t>=pemerintahan atau kekuasaan. Demokrasi berarti pemerintahan rakyat atau kekuasaan rakyat. Oleh karena itu dalam sistem demokrasi rakyat mendapat kedudukan penting didasarkan adanya rakyat memegang kedaulatan.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797040"/>
          </a:xfrm>
        </p:spPr>
        <p:txBody>
          <a:bodyPr>
            <a:normAutofit/>
          </a:bodyPr>
          <a:lstStyle/>
          <a:p>
            <a:pPr algn="l"/>
            <a:r>
              <a:rPr lang="id-ID" sz="4000" smtClean="0"/>
              <a:t>Henry B. Mayo</a:t>
            </a:r>
            <a:r>
              <a:rPr lang="en-US" sz="4000"/>
              <a:t> </a:t>
            </a:r>
            <a:r>
              <a:rPr lang="id-ID" sz="3600" smtClean="0"/>
              <a:t/>
            </a:r>
            <a:br>
              <a:rPr lang="id-ID" sz="3600" smtClean="0"/>
            </a:br>
            <a:r>
              <a:rPr lang="id-ID" sz="2800" smtClean="0"/>
              <a:t>Ilmuwan Politik, P</a:t>
            </a:r>
            <a:r>
              <a:rPr lang="en-US" sz="2800" smtClean="0"/>
              <a:t>rofessor </a:t>
            </a:r>
            <a:r>
              <a:rPr lang="id-ID" sz="2800" smtClean="0"/>
              <a:t>di</a:t>
            </a:r>
            <a:r>
              <a:rPr lang="en-US" sz="2800"/>
              <a:t> Carleton</a:t>
            </a:r>
            <a:r>
              <a:rPr lang="en-US" sz="2800">
                <a:hlinkClick r:id="rId3" tooltip="Carleton University"/>
              </a:rPr>
              <a:t> </a:t>
            </a:r>
            <a:r>
              <a:rPr lang="en-US" sz="2800"/>
              <a:t>University, Ottawa, Canada</a:t>
            </a:r>
            <a:endParaRPr lang="id-ID" sz="3600"/>
          </a:p>
        </p:txBody>
      </p:sp>
      <p:sp>
        <p:nvSpPr>
          <p:cNvPr id="6" name="Content Placeholder 5"/>
          <p:cNvSpPr>
            <a:spLocks noGrp="1"/>
          </p:cNvSpPr>
          <p:nvPr>
            <p:ph idx="1"/>
          </p:nvPr>
        </p:nvSpPr>
        <p:spPr>
          <a:xfrm>
            <a:off x="428596" y="2214554"/>
            <a:ext cx="7043758" cy="4143404"/>
          </a:xfrm>
        </p:spPr>
        <p:txBody>
          <a:bodyPr>
            <a:normAutofit/>
          </a:bodyPr>
          <a:lstStyle/>
          <a:p>
            <a:r>
              <a:rPr lang="id-ID" smtClean="0"/>
              <a:t>Henry </a:t>
            </a:r>
            <a:r>
              <a:rPr lang="id-ID"/>
              <a:t>B. Mayo, system politik </a:t>
            </a:r>
            <a:r>
              <a:rPr lang="id-ID" smtClean="0"/>
              <a:t> demokratis </a:t>
            </a:r>
            <a:r>
              <a:rPr lang="id-ID"/>
              <a:t>adalah menunjukkan kebijakan umum ditentukan atas dasar mayoritas oleh wakil-wakil yang diawasi secara efektif oleh rakyat, dan didasarkan atas kesamaan politik dalam suasana terjaminnya kebebasan politik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54098"/>
          </a:xfrm>
        </p:spPr>
        <p:txBody>
          <a:bodyPr>
            <a:normAutofit/>
          </a:bodyPr>
          <a:lstStyle/>
          <a:p>
            <a:r>
              <a:rPr lang="id-ID" b="1" smtClean="0"/>
              <a:t>International Commission of Jurist</a:t>
            </a:r>
            <a:endParaRPr lang="id-ID"/>
          </a:p>
        </p:txBody>
      </p:sp>
      <p:sp>
        <p:nvSpPr>
          <p:cNvPr id="3" name="Content Placeholder 2"/>
          <p:cNvSpPr>
            <a:spLocks noGrp="1"/>
          </p:cNvSpPr>
          <p:nvPr>
            <p:ph idx="1"/>
          </p:nvPr>
        </p:nvSpPr>
        <p:spPr>
          <a:xfrm>
            <a:off x="500034" y="1857364"/>
            <a:ext cx="6257940" cy="4500594"/>
          </a:xfrm>
        </p:spPr>
        <p:txBody>
          <a:bodyPr>
            <a:normAutofit/>
          </a:bodyPr>
          <a:lstStyle/>
          <a:p>
            <a:r>
              <a:rPr lang="id-ID" smtClean="0"/>
              <a:t>Demokrasi </a:t>
            </a:r>
            <a:r>
              <a:rPr lang="id-ID"/>
              <a:t>adalah suatu bentuk pemerintahan di mana hak untuk membuat keputusan-keputusan politik diselenggarakan oleh warga Negara melalui wakil-wakil yang dipilih oleh mereka dan yang bertanggungjawab kepada mereka melalui suatu proses pemilihan yang bebas.</a:t>
            </a:r>
          </a:p>
        </p:txBody>
      </p:sp>
      <p:pic>
        <p:nvPicPr>
          <p:cNvPr id="3074" name="Picture 2" descr="http://upload.wikimedia.org/wikipedia/en/5/56/International_Commission_of_Jurists.jpg"/>
          <p:cNvPicPr>
            <a:picLocks noChangeAspect="1" noChangeArrowheads="1"/>
          </p:cNvPicPr>
          <p:nvPr/>
        </p:nvPicPr>
        <p:blipFill>
          <a:blip r:embed="rId3"/>
          <a:srcRect/>
          <a:stretch>
            <a:fillRect/>
          </a:stretch>
        </p:blipFill>
        <p:spPr bwMode="auto">
          <a:xfrm>
            <a:off x="7000892" y="2571744"/>
            <a:ext cx="1704975" cy="267652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4000" b="1" smtClean="0"/>
              <a:t>Merriam, Webster Dictionary</a:t>
            </a:r>
            <a:endParaRPr lang="id-ID" b="1"/>
          </a:p>
        </p:txBody>
      </p:sp>
      <p:sp>
        <p:nvSpPr>
          <p:cNvPr id="3" name="Content Placeholder 2"/>
          <p:cNvSpPr>
            <a:spLocks noGrp="1"/>
          </p:cNvSpPr>
          <p:nvPr>
            <p:ph idx="1"/>
          </p:nvPr>
        </p:nvSpPr>
        <p:spPr>
          <a:xfrm>
            <a:off x="457200" y="1600200"/>
            <a:ext cx="8229600" cy="5257800"/>
          </a:xfrm>
        </p:spPr>
        <p:txBody>
          <a:bodyPr>
            <a:normAutofit/>
          </a:bodyPr>
          <a:lstStyle/>
          <a:p>
            <a:r>
              <a:rPr lang="id-ID" sz="2800" smtClean="0"/>
              <a:t>Demokrasi </a:t>
            </a:r>
            <a:r>
              <a:rPr lang="id-ID" sz="2800"/>
              <a:t>dapat didefinisikan sebagai pemerintahan oleh rakyat; khususnya, oleh mayoritas; pemerintahan di mana kekuasaan tertinggi tetap pada rakyat dan dilakukan oleh mereka baik langsung atau tidak langsung melalui sebuah sistem perwakilan yang biasanya dilakukan dengan cara mengadakan pemilu bebas yang diadakan secara periodik; rakyat umum khususnya untuk mengangkat sumber otoritas politik; tiadanya distingsi kelas atau privelese berdasarkan keturunan atau kesewenang-wenangan.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p:cNvSpPr txBox="1"/>
          <p:nvPr/>
        </p:nvSpPr>
        <p:spPr>
          <a:xfrm>
            <a:off x="2107389" y="3286124"/>
            <a:ext cx="4929222" cy="3416320"/>
          </a:xfrm>
          <a:prstGeom prst="rect">
            <a:avLst/>
          </a:prstGeom>
          <a:effectLst>
            <a:outerShdw blurRad="50800" dist="38100" dir="5400000" algn="t"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d-ID" sz="2800" b="1" smtClean="0"/>
              <a:t>Divine </a:t>
            </a:r>
            <a:r>
              <a:rPr lang="id-ID" sz="2800" b="1" smtClean="0"/>
              <a:t>Rights </a:t>
            </a:r>
            <a:r>
              <a:rPr lang="id-ID" sz="2800" b="1" smtClean="0"/>
              <a:t>of King:</a:t>
            </a:r>
          </a:p>
          <a:p>
            <a:pPr algn="ctr"/>
            <a:endParaRPr lang="id-ID" sz="2000" b="1" smtClean="0"/>
          </a:p>
          <a:p>
            <a:pPr>
              <a:buFont typeface="Arial" pitchFamily="34" charset="0"/>
              <a:buChar char="•"/>
            </a:pPr>
            <a:r>
              <a:rPr lang="id-ID" sz="2400"/>
              <a:t> </a:t>
            </a:r>
            <a:r>
              <a:rPr lang="id-ID" sz="2400" b="1" smtClean="0"/>
              <a:t>Kekuasaan raja berasal dari Tuhan</a:t>
            </a:r>
          </a:p>
          <a:p>
            <a:pPr>
              <a:buFont typeface="Arial" pitchFamily="34" charset="0"/>
              <a:buChar char="•"/>
            </a:pPr>
            <a:r>
              <a:rPr lang="id-ID" sz="2400" b="1"/>
              <a:t> </a:t>
            </a:r>
            <a:r>
              <a:rPr lang="id-ID" sz="2400" b="1" smtClean="0"/>
              <a:t>Raja tidak bertanggung jawab pada rakyat</a:t>
            </a:r>
          </a:p>
          <a:p>
            <a:pPr>
              <a:buFont typeface="Arial" pitchFamily="34" charset="0"/>
              <a:buChar char="•"/>
            </a:pPr>
            <a:r>
              <a:rPr lang="id-ID" sz="2400" b="1"/>
              <a:t> </a:t>
            </a:r>
            <a:r>
              <a:rPr lang="id-ID" sz="2400" b="1" smtClean="0"/>
              <a:t>Menentang raja sama dengan menentang </a:t>
            </a:r>
            <a:r>
              <a:rPr lang="id-ID" sz="2400" b="1" smtClean="0"/>
              <a:t>Tuhan</a:t>
            </a:r>
          </a:p>
          <a:p>
            <a:pPr>
              <a:buFont typeface="Arial" pitchFamily="34" charset="0"/>
              <a:buChar char="•"/>
            </a:pPr>
            <a:r>
              <a:rPr lang="id-ID" sz="2400" b="1" smtClean="0"/>
              <a:t> </a:t>
            </a:r>
            <a:r>
              <a:rPr lang="id-ID" sz="2400" b="1" smtClean="0"/>
              <a:t>Negara adalah saya “ l’etat c’est moi”</a:t>
            </a:r>
            <a:endParaRPr lang="id-ID" sz="2400" b="1"/>
          </a:p>
        </p:txBody>
      </p:sp>
      <p:pic>
        <p:nvPicPr>
          <p:cNvPr id="18434" name="Picture 2" descr="http://en.citizendium.org/images/thumb/a/a2/Louis_XIV_by_Rigaud,_1701,_Louvre_(cropped).jpg/350px-Louis_XIV_by_Rigaud,_1701,_Louvre_(cropped).jpg"/>
          <p:cNvPicPr>
            <a:picLocks noChangeAspect="1" noChangeArrowheads="1"/>
          </p:cNvPicPr>
          <p:nvPr/>
        </p:nvPicPr>
        <p:blipFill>
          <a:blip r:embed="rId2"/>
          <a:srcRect/>
          <a:stretch>
            <a:fillRect/>
          </a:stretch>
        </p:blipFill>
        <p:spPr bwMode="auto">
          <a:xfrm>
            <a:off x="7215206" y="3214686"/>
            <a:ext cx="1626230" cy="2500330"/>
          </a:xfrm>
          <a:prstGeom prst="rect">
            <a:avLst/>
          </a:prstGeom>
          <a:noFill/>
          <a:effectLst>
            <a:outerShdw blurRad="50800" dist="38100" dir="10800000" algn="r" rotWithShape="0">
              <a:prstClr val="black">
                <a:alpha val="40000"/>
              </a:prstClr>
            </a:outerShdw>
          </a:effectLst>
        </p:spPr>
      </p:pic>
      <p:pic>
        <p:nvPicPr>
          <p:cNvPr id="18436" name="Picture 4" descr="http://upload.wikimedia.org/wikipedia/commons/thumb/d/dc/James_I,_VI_by_John_de_Critz,_c.1606..png/170px-James_I,_VI_by_John_de_Critz,_c.1606..png"/>
          <p:cNvPicPr>
            <a:picLocks noChangeAspect="1" noChangeArrowheads="1"/>
          </p:cNvPicPr>
          <p:nvPr/>
        </p:nvPicPr>
        <p:blipFill>
          <a:blip r:embed="rId3"/>
          <a:srcRect/>
          <a:stretch>
            <a:fillRect/>
          </a:stretch>
        </p:blipFill>
        <p:spPr bwMode="auto">
          <a:xfrm>
            <a:off x="357158" y="3286124"/>
            <a:ext cx="1619250" cy="2562226"/>
          </a:xfrm>
          <a:prstGeom prst="rect">
            <a:avLst/>
          </a:prstGeom>
          <a:noFill/>
          <a:effectLst>
            <a:outerShdw blurRad="50800" dist="38100" dir="10800000" algn="r" rotWithShape="0">
              <a:prstClr val="black">
                <a:alpha val="40000"/>
              </a:prstClr>
            </a:outerShdw>
          </a:effectLst>
        </p:spPr>
      </p:pic>
      <p:pic>
        <p:nvPicPr>
          <p:cNvPr id="18438" name="Picture 6" descr="http://t0.gstatic.com/images?q=tbn:ANd9GcR4xrocPmk2pgu3Mybe3PE8wE4CK-h0EiOx5JHo-RweAh8cjUDKLw"/>
          <p:cNvPicPr>
            <a:picLocks noChangeAspect="1" noChangeArrowheads="1"/>
          </p:cNvPicPr>
          <p:nvPr/>
        </p:nvPicPr>
        <p:blipFill>
          <a:blip r:embed="rId4">
            <a:clrChange>
              <a:clrFrom>
                <a:srgbClr val="FFFFFB"/>
              </a:clrFrom>
              <a:clrTo>
                <a:srgbClr val="FFFFFB">
                  <a:alpha val="0"/>
                </a:srgbClr>
              </a:clrTo>
            </a:clrChange>
          </a:blip>
          <a:srcRect/>
          <a:stretch>
            <a:fillRect/>
          </a:stretch>
        </p:blipFill>
        <p:spPr bwMode="auto">
          <a:xfrm>
            <a:off x="6643702" y="285728"/>
            <a:ext cx="1807379" cy="2384737"/>
          </a:xfrm>
          <a:prstGeom prst="rect">
            <a:avLst/>
          </a:prstGeom>
          <a:noFill/>
          <a:effectLst>
            <a:outerShdw blurRad="50800" dist="38100" dir="16200000" rotWithShape="0">
              <a:prstClr val="black">
                <a:alpha val="40000"/>
              </a:prstClr>
            </a:outerShdw>
          </a:effectLst>
        </p:spPr>
      </p:pic>
      <p:sp>
        <p:nvSpPr>
          <p:cNvPr id="14" name="TextBox 13"/>
          <p:cNvSpPr txBox="1"/>
          <p:nvPr/>
        </p:nvSpPr>
        <p:spPr>
          <a:xfrm>
            <a:off x="214282" y="6000768"/>
            <a:ext cx="2000264" cy="646331"/>
          </a:xfrm>
          <a:prstGeom prst="rect">
            <a:avLst/>
          </a:prstGeom>
          <a:noFill/>
        </p:spPr>
        <p:txBody>
          <a:bodyPr wrap="square" rtlCol="0">
            <a:spAutoFit/>
          </a:bodyPr>
          <a:lstStyle/>
          <a:p>
            <a:pPr algn="ctr"/>
            <a:r>
              <a:rPr lang="id-ID" b="1" smtClean="0"/>
              <a:t>James I England</a:t>
            </a:r>
          </a:p>
          <a:p>
            <a:pPr algn="ctr"/>
            <a:r>
              <a:rPr lang="id-ID" smtClean="0"/>
              <a:t>1603–1625</a:t>
            </a:r>
            <a:endParaRPr lang="id-ID" b="1"/>
          </a:p>
        </p:txBody>
      </p:sp>
      <p:sp>
        <p:nvSpPr>
          <p:cNvPr id="15" name="TextBox 14"/>
          <p:cNvSpPr txBox="1"/>
          <p:nvPr/>
        </p:nvSpPr>
        <p:spPr>
          <a:xfrm>
            <a:off x="6929454" y="6000768"/>
            <a:ext cx="2000264" cy="646331"/>
          </a:xfrm>
          <a:prstGeom prst="rect">
            <a:avLst/>
          </a:prstGeom>
          <a:noFill/>
        </p:spPr>
        <p:txBody>
          <a:bodyPr wrap="square" rtlCol="0">
            <a:spAutoFit/>
          </a:bodyPr>
          <a:lstStyle/>
          <a:p>
            <a:pPr algn="ctr"/>
            <a:r>
              <a:rPr lang="id-ID" b="1" smtClean="0"/>
              <a:t>Lous XIV France</a:t>
            </a:r>
          </a:p>
          <a:p>
            <a:pPr algn="ctr"/>
            <a:r>
              <a:rPr lang="id-ID" smtClean="0"/>
              <a:t>1643–1715</a:t>
            </a:r>
            <a:endParaRPr lang="id-ID" b="1"/>
          </a:p>
        </p:txBody>
      </p:sp>
      <p:sp>
        <p:nvSpPr>
          <p:cNvPr id="16" name="TextBox 15"/>
          <p:cNvSpPr txBox="1"/>
          <p:nvPr/>
        </p:nvSpPr>
        <p:spPr>
          <a:xfrm>
            <a:off x="3839760" y="2754807"/>
            <a:ext cx="4750627" cy="400110"/>
          </a:xfrm>
          <a:prstGeom prst="rect">
            <a:avLst/>
          </a:prstGeom>
          <a:noFill/>
        </p:spPr>
        <p:txBody>
          <a:bodyPr wrap="square" rtlCol="0">
            <a:spAutoFit/>
          </a:bodyPr>
          <a:lstStyle/>
          <a:p>
            <a:pPr algn="ctr"/>
            <a:r>
              <a:rPr lang="id-ID" sz="2000" b="1" smtClean="0"/>
              <a:t> Jacques-Bénigne </a:t>
            </a:r>
            <a:r>
              <a:rPr lang="id-ID" sz="2000" b="1" smtClean="0"/>
              <a:t>de </a:t>
            </a:r>
            <a:r>
              <a:rPr lang="id-ID" sz="2000" b="1" smtClean="0"/>
              <a:t>Bossuet (1627-1704</a:t>
            </a:r>
            <a:r>
              <a:rPr lang="id-ID" sz="2000" b="1" smtClean="0"/>
              <a:t>)</a:t>
            </a:r>
            <a:endParaRPr lang="id-ID" sz="2000" b="1"/>
          </a:p>
        </p:txBody>
      </p:sp>
      <p:sp>
        <p:nvSpPr>
          <p:cNvPr id="17" name="Title 16"/>
          <p:cNvSpPr>
            <a:spLocks noGrp="1"/>
          </p:cNvSpPr>
          <p:nvPr>
            <p:ph type="title"/>
          </p:nvPr>
        </p:nvSpPr>
        <p:spPr>
          <a:xfrm>
            <a:off x="457200" y="274638"/>
            <a:ext cx="5614998" cy="2225668"/>
          </a:xfrm>
        </p:spPr>
        <p:style>
          <a:lnRef idx="3">
            <a:schemeClr val="lt1"/>
          </a:lnRef>
          <a:fillRef idx="1">
            <a:schemeClr val="accent1"/>
          </a:fillRef>
          <a:effectRef idx="1">
            <a:schemeClr val="accent1"/>
          </a:effectRef>
          <a:fontRef idx="minor">
            <a:schemeClr val="lt1"/>
          </a:fontRef>
        </p:style>
        <p:txBody>
          <a:bodyPr>
            <a:noAutofit/>
          </a:bodyPr>
          <a:lstStyle/>
          <a:p>
            <a:r>
              <a:rPr lang="id-ID" sz="4000" smtClean="0">
                <a:latin typeface="Berlin Sans FB Demi" pitchFamily="34" charset="0"/>
              </a:rPr>
              <a:t>Era Kekuasaan Absolut Para Raja</a:t>
            </a:r>
            <a:br>
              <a:rPr lang="id-ID" sz="4000" smtClean="0">
                <a:latin typeface="Berlin Sans FB Demi" pitchFamily="34" charset="0"/>
              </a:rPr>
            </a:br>
            <a:r>
              <a:rPr lang="id-ID" sz="4000" smtClean="0">
                <a:latin typeface="Berlin Sans FB Demi" pitchFamily="34" charset="0"/>
              </a:rPr>
              <a:t>(1638 – 1789)</a:t>
            </a:r>
            <a:endParaRPr lang="id-ID" sz="4000">
              <a:latin typeface="Berlin Sans FB Dem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14942" y="4500570"/>
            <a:ext cx="3757610" cy="2214578"/>
          </a:xfrm>
        </p:spPr>
        <p:txBody>
          <a:bodyPr>
            <a:normAutofit/>
          </a:bodyPr>
          <a:lstStyle/>
          <a:p>
            <a:r>
              <a:rPr lang="id-ID" sz="3200" smtClean="0">
                <a:solidFill>
                  <a:schemeClr val="bg1"/>
                </a:solidFill>
                <a:latin typeface="Arial Black" pitchFamily="34" charset="0"/>
              </a:rPr>
              <a:t>Raja dan Gereja Mengekploitasi Rakyat</a:t>
            </a:r>
            <a:endParaRPr lang="id-ID" sz="3200">
              <a:solidFill>
                <a:schemeClr val="bg1"/>
              </a:solidFill>
              <a:latin typeface="Arial Black" pitchFamily="34" charset="0"/>
            </a:endParaRPr>
          </a:p>
        </p:txBody>
      </p:sp>
      <p:pic>
        <p:nvPicPr>
          <p:cNvPr id="3" name="Picture 2" descr="Troisordres.jpg"/>
          <p:cNvPicPr>
            <a:picLocks noChangeAspect="1"/>
          </p:cNvPicPr>
          <p:nvPr/>
        </p:nvPicPr>
        <p:blipFill>
          <a:blip r:embed="rId2"/>
          <a:stretch>
            <a:fillRect/>
          </a:stretch>
        </p:blipFill>
        <p:spPr>
          <a:xfrm>
            <a:off x="0" y="0"/>
            <a:ext cx="5072066" cy="6858000"/>
          </a:xfrm>
          <a:prstGeom prst="rect">
            <a:avLst/>
          </a:prstGeom>
        </p:spPr>
      </p:pic>
      <p:pic>
        <p:nvPicPr>
          <p:cNvPr id="4" name="Picture 3" descr="3_estates_cartoon.jpg"/>
          <p:cNvPicPr>
            <a:picLocks noChangeAspect="1"/>
          </p:cNvPicPr>
          <p:nvPr/>
        </p:nvPicPr>
        <p:blipFill>
          <a:blip r:embed="rId3"/>
          <a:stretch>
            <a:fillRect/>
          </a:stretch>
        </p:blipFill>
        <p:spPr>
          <a:xfrm>
            <a:off x="5245100" y="0"/>
            <a:ext cx="3898900" cy="46101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Rectangle 3"/>
          <p:cNvSpPr/>
          <p:nvPr/>
        </p:nvSpPr>
        <p:spPr>
          <a:xfrm>
            <a:off x="0" y="5357826"/>
            <a:ext cx="9144000" cy="150017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2">
                  <a:lumMod val="50000"/>
                </a:schemeClr>
              </a:solidFill>
            </a:endParaRPr>
          </a:p>
        </p:txBody>
      </p:sp>
      <p:sp>
        <p:nvSpPr>
          <p:cNvPr id="2" name="Title 1"/>
          <p:cNvSpPr>
            <a:spLocks noGrp="1"/>
          </p:cNvSpPr>
          <p:nvPr>
            <p:ph type="ctrTitle"/>
          </p:nvPr>
        </p:nvSpPr>
        <p:spPr>
          <a:xfrm>
            <a:off x="685800" y="0"/>
            <a:ext cx="7772400" cy="941385"/>
          </a:xfrm>
        </p:spPr>
        <p:txBody>
          <a:bodyPr>
            <a:normAutofit/>
          </a:bodyPr>
          <a:lstStyle/>
          <a:p>
            <a:r>
              <a:rPr lang="id-ID" sz="3200" b="1" spc="5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Black" pitchFamily="34" charset="0"/>
              </a:rPr>
              <a:t>Revolusi Prancis (1788 – 1789)</a:t>
            </a:r>
            <a:endParaRPr lang="id-ID" sz="3200" b="1"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Black" pitchFamily="34" charset="0"/>
            </a:endParaRPr>
          </a:p>
        </p:txBody>
      </p:sp>
      <p:sp>
        <p:nvSpPr>
          <p:cNvPr id="3" name="Subtitle 2"/>
          <p:cNvSpPr>
            <a:spLocks noGrp="1"/>
          </p:cNvSpPr>
          <p:nvPr>
            <p:ph type="subTitle" idx="1"/>
          </p:nvPr>
        </p:nvSpPr>
        <p:spPr>
          <a:xfrm>
            <a:off x="285720" y="5429240"/>
            <a:ext cx="8572560" cy="1428760"/>
          </a:xfrm>
        </p:spPr>
        <p:txBody>
          <a:bodyPr>
            <a:normAutofit/>
          </a:bodyPr>
          <a:lstStyle/>
          <a:p>
            <a:r>
              <a:rPr lang="id-ID" sz="2000" b="1" smtClean="0">
                <a:solidFill>
                  <a:schemeClr val="bg1"/>
                </a:solidFill>
              </a:rPr>
              <a:t>Denis Diderot: </a:t>
            </a:r>
            <a:r>
              <a:rPr lang="id-ID" sz="2000" b="1" i="1" smtClean="0">
                <a:solidFill>
                  <a:schemeClr val="bg1"/>
                </a:solidFill>
              </a:rPr>
              <a:t>"Quand le dernier des rois sera pendu avec les boyaux du dernier prêtre célibataire, le genre humain pourra espérer être heureux."</a:t>
            </a:r>
            <a:r>
              <a:rPr lang="id-ID" sz="2000" b="1" smtClean="0">
                <a:solidFill>
                  <a:schemeClr val="bg1"/>
                </a:solidFill>
              </a:rPr>
              <a:t> </a:t>
            </a:r>
            <a:r>
              <a:rPr lang="id-ID" sz="2000" b="1" smtClean="0">
                <a:solidFill>
                  <a:schemeClr val="bg1"/>
                </a:solidFill>
              </a:rPr>
              <a:t/>
            </a:r>
            <a:br>
              <a:rPr lang="id-ID" sz="2000" b="1" smtClean="0">
                <a:solidFill>
                  <a:schemeClr val="bg1"/>
                </a:solidFill>
              </a:rPr>
            </a:br>
            <a:r>
              <a:rPr lang="id-ID" sz="2000" b="1" smtClean="0">
                <a:solidFill>
                  <a:schemeClr val="bg1"/>
                </a:solidFill>
              </a:rPr>
              <a:t>(Humankind </a:t>
            </a:r>
            <a:r>
              <a:rPr lang="id-ID" sz="2000" b="1" smtClean="0">
                <a:solidFill>
                  <a:schemeClr val="bg1"/>
                </a:solidFill>
              </a:rPr>
              <a:t>will celebrate when the last king is hanged with the entrails of the </a:t>
            </a:r>
            <a:r>
              <a:rPr lang="id-ID" sz="2000" b="1" smtClean="0">
                <a:solidFill>
                  <a:schemeClr val="bg1"/>
                </a:solidFill>
              </a:rPr>
              <a:t>last </a:t>
            </a:r>
            <a:r>
              <a:rPr lang="id-ID" sz="2000" b="1" smtClean="0">
                <a:solidFill>
                  <a:schemeClr val="bg1"/>
                </a:solidFill>
              </a:rPr>
              <a:t>priest)</a:t>
            </a:r>
            <a:endParaRPr lang="id-ID" sz="2000" b="1">
              <a:solidFill>
                <a:schemeClr val="bg1"/>
              </a:solidFill>
            </a:endParaRPr>
          </a:p>
        </p:txBody>
      </p:sp>
      <p:pic>
        <p:nvPicPr>
          <p:cNvPr id="1026" name="Picture 2" descr="http://payingattentiontothesky.files.wordpress.com/2011/07/french-revolution.jpg"/>
          <p:cNvPicPr>
            <a:picLocks noChangeAspect="1" noChangeArrowheads="1"/>
          </p:cNvPicPr>
          <p:nvPr/>
        </p:nvPicPr>
        <p:blipFill>
          <a:blip r:embed="rId2"/>
          <a:srcRect/>
          <a:stretch>
            <a:fillRect/>
          </a:stretch>
        </p:blipFill>
        <p:spPr bwMode="auto">
          <a:xfrm>
            <a:off x="5072066" y="908051"/>
            <a:ext cx="3871907" cy="3521082"/>
          </a:xfrm>
          <a:prstGeom prst="rect">
            <a:avLst/>
          </a:prstGeom>
          <a:noFill/>
          <a:effectLst>
            <a:outerShdw blurRad="50800" dist="38100" dir="5400000" algn="t" rotWithShape="0">
              <a:prstClr val="black">
                <a:alpha val="40000"/>
              </a:prstClr>
            </a:outerShdw>
          </a:effectLst>
        </p:spPr>
      </p:pic>
      <p:pic>
        <p:nvPicPr>
          <p:cNvPr id="1028" name="Picture 4" descr="http://static.newworldencyclopedia.org/thumb/4/4e/Prise_de_la_Bastille.jpg/350px-Prise_de_la_Bastille.jpg"/>
          <p:cNvPicPr>
            <a:picLocks noChangeAspect="1" noChangeArrowheads="1"/>
          </p:cNvPicPr>
          <p:nvPr/>
        </p:nvPicPr>
        <p:blipFill>
          <a:blip r:embed="rId3"/>
          <a:srcRect/>
          <a:stretch>
            <a:fillRect/>
          </a:stretch>
        </p:blipFill>
        <p:spPr bwMode="auto">
          <a:xfrm>
            <a:off x="158804" y="948456"/>
            <a:ext cx="4413196" cy="3480676"/>
          </a:xfrm>
          <a:prstGeom prst="rect">
            <a:avLst/>
          </a:prstGeom>
          <a:noFill/>
          <a:effectLst>
            <a:outerShdw blurRad="50800" dist="38100" dir="5400000" algn="t" rotWithShape="0">
              <a:prstClr val="black">
                <a:alpha val="40000"/>
              </a:prstClr>
            </a:outerShdw>
          </a:effectLst>
        </p:spPr>
      </p:pic>
      <p:sp>
        <p:nvSpPr>
          <p:cNvPr id="7" name="TextBox 6"/>
          <p:cNvSpPr txBox="1"/>
          <p:nvPr/>
        </p:nvSpPr>
        <p:spPr>
          <a:xfrm>
            <a:off x="1162508" y="4714884"/>
            <a:ext cx="6818983" cy="400110"/>
          </a:xfrm>
          <a:prstGeom prst="rect">
            <a:avLst/>
          </a:prstGeom>
          <a:noFill/>
        </p:spPr>
        <p:txBody>
          <a:bodyPr wrap="none" rtlCol="0">
            <a:spAutoFit/>
          </a:bodyPr>
          <a:lstStyle/>
          <a:p>
            <a:r>
              <a:rPr lang="id-ID" sz="2000" b="1" smtClean="0">
                <a:solidFill>
                  <a:schemeClr val="bg1"/>
                </a:solidFill>
              </a:rPr>
              <a:t>Jatuhnya penjara Bastille simbol kekuasaan Kekaisaran Prancis</a:t>
            </a:r>
            <a:endParaRPr lang="id-ID" sz="2000" b="1">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endParaRPr lang="id-ID"/>
          </a:p>
        </p:txBody>
      </p:sp>
      <p:graphicFrame>
        <p:nvGraphicFramePr>
          <p:cNvPr id="17" name="Diagram 16"/>
          <p:cNvGraphicFramePr/>
          <p:nvPr/>
        </p:nvGraphicFramePr>
        <p:xfrm>
          <a:off x="642910" y="1428736"/>
          <a:ext cx="6977090"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TotalTime>
  <Words>469</Words>
  <Application>Microsoft Office PowerPoint</Application>
  <PresentationFormat>On-screen Show (4:3)</PresentationFormat>
  <Paragraphs>46</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Demokrasi, Sistem Terbaik?</vt:lpstr>
      <vt:lpstr>Etimologi/bahasa</vt:lpstr>
      <vt:lpstr>Henry B. Mayo  Ilmuwan Politik, Professor di Carleton University, Ottawa, Canada</vt:lpstr>
      <vt:lpstr>International Commission of Jurist</vt:lpstr>
      <vt:lpstr>Merriam, Webster Dictionary</vt:lpstr>
      <vt:lpstr>Era Kekuasaan Absolut Para Raja (1638 – 1789)</vt:lpstr>
      <vt:lpstr>Raja dan Gereja Mengekploitasi Rakyat</vt:lpstr>
      <vt:lpstr>Revolusi Prancis (1788 – 1789)</vt:lpstr>
      <vt:lpstr>Slide 9</vt:lpstr>
      <vt:lpstr>Demokrasi Sebagai Harapan</vt:lpstr>
      <vt:lpstr>Perkembangan Demokrasi Indonesia</vt:lpstr>
      <vt:lpstr>Slide 12</vt:lpstr>
      <vt:lpstr>Benarkah Demokrasi Pembawa Kesejahteraan?</vt:lpstr>
      <vt:lpstr>Slide 14</vt:lpstr>
      <vt:lpstr>Slide 15</vt:lpstr>
      <vt:lpstr>Demokrasi belum pernah menciptakan kesejahteraan bagi masyarakat</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Demokrasi, Sistem Terbaik?</dc:title>
  <dc:creator>Windows 7</dc:creator>
  <cp:lastModifiedBy>Windows 7</cp:lastModifiedBy>
  <cp:revision>49</cp:revision>
  <dcterms:created xsi:type="dcterms:W3CDTF">2012-11-20T09:09:44Z</dcterms:created>
  <dcterms:modified xsi:type="dcterms:W3CDTF">2012-12-26T08:36:16Z</dcterms:modified>
</cp:coreProperties>
</file>